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7"/>
  </p:notesMasterIdLst>
  <p:sldIdLst>
    <p:sldId id="256" r:id="rId62"/>
    <p:sldId id="257" r:id="rId63"/>
    <p:sldId id="258" r:id="rId64"/>
    <p:sldId id="259" r:id="rId65"/>
    <p:sldId id="260" r:id="rId66"/>
    <p:sldId id="261" r:id="rId67"/>
    <p:sldId id="262" r:id="rId68"/>
    <p:sldId id="263" r:id="rId69"/>
    <p:sldId id="264" r:id="rId70"/>
    <p:sldId id="265" r:id="rId71"/>
    <p:sldId id="266" r:id="rId72"/>
    <p:sldId id="267" r:id="rId73"/>
    <p:sldId id="268" r:id="rId74"/>
    <p:sldId id="269" r:id="rId75"/>
    <p:sldId id="270" r:id="rId7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oto Sans" charset="1" panose="020B0502040504020204"/>
      <p:regular r:id="rId10"/>
    </p:embeddedFont>
    <p:embeddedFont>
      <p:font typeface="Noto Sans Bold" charset="1" panose="020B0802040504020204"/>
      <p:regular r:id="rId11"/>
    </p:embeddedFont>
    <p:embeddedFont>
      <p:font typeface="Noto Sans Italics" charset="1" panose="020B0502040504090204"/>
      <p:regular r:id="rId12"/>
    </p:embeddedFont>
    <p:embeddedFont>
      <p:font typeface="Noto Sans Bold Italics" charset="1" panose="020B0802040504090204"/>
      <p:regular r:id="rId13"/>
    </p:embeddedFont>
    <p:embeddedFont>
      <p:font typeface="Computer Says No" charset="1" panose="00000400000000000000"/>
      <p:regular r:id="rId14"/>
    </p:embeddedFont>
    <p:embeddedFont>
      <p:font typeface="Computer Says No Italics" charset="1" panose="00000400000000000000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Extra-Light" charset="1" panose="00000300000000000000"/>
      <p:regular r:id="rId22"/>
    </p:embeddedFont>
    <p:embeddedFont>
      <p:font typeface="Poppins Extra-Light Italics" charset="1" panose="00000300000000000000"/>
      <p:regular r:id="rId23"/>
    </p:embeddedFont>
    <p:embeddedFont>
      <p:font typeface="Poppins Light" charset="1" panose="00000400000000000000"/>
      <p:regular r:id="rId24"/>
    </p:embeddedFont>
    <p:embeddedFont>
      <p:font typeface="Poppins Light Italics" charset="1" panose="00000400000000000000"/>
      <p:regular r:id="rId25"/>
    </p:embeddedFont>
    <p:embeddedFont>
      <p:font typeface="Poppins Medium" charset="1" panose="00000600000000000000"/>
      <p:regular r:id="rId26"/>
    </p:embeddedFont>
    <p:embeddedFont>
      <p:font typeface="Poppins Medium Italics" charset="1" panose="00000600000000000000"/>
      <p:regular r:id="rId27"/>
    </p:embeddedFont>
    <p:embeddedFont>
      <p:font typeface="Poppins Semi-Bold" charset="1" panose="00000700000000000000"/>
      <p:regular r:id="rId28"/>
    </p:embeddedFont>
    <p:embeddedFont>
      <p:font typeface="Poppins Semi-Bold Italics" charset="1" panose="00000700000000000000"/>
      <p:regular r:id="rId29"/>
    </p:embeddedFont>
    <p:embeddedFont>
      <p:font typeface="Poppins Ultra-Bold" charset="1" panose="00000900000000000000"/>
      <p:regular r:id="rId30"/>
    </p:embeddedFont>
    <p:embeddedFont>
      <p:font typeface="Poppins Ultra-Bold Italics" charset="1" panose="00000900000000000000"/>
      <p:regular r:id="rId31"/>
    </p:embeddedFont>
    <p:embeddedFont>
      <p:font typeface="Poppins Heavy" charset="1" panose="00000A00000000000000"/>
      <p:regular r:id="rId32"/>
    </p:embeddedFont>
    <p:embeddedFont>
      <p:font typeface="Poppins Heavy Italics" charset="1" panose="00000A00000000000000"/>
      <p:regular r:id="rId33"/>
    </p:embeddedFont>
    <p:embeddedFont>
      <p:font typeface="Saira" charset="1" panose="00000500000000000000"/>
      <p:regular r:id="rId34"/>
    </p:embeddedFont>
    <p:embeddedFont>
      <p:font typeface="Saira Bold" charset="1" panose="00000800000000000000"/>
      <p:regular r:id="rId35"/>
    </p:embeddedFont>
    <p:embeddedFont>
      <p:font typeface="Saira Thin" charset="1" panose="00000300000000000000"/>
      <p:regular r:id="rId36"/>
    </p:embeddedFont>
    <p:embeddedFont>
      <p:font typeface="Saira Extra-Light" charset="1" panose="00000300000000000000"/>
      <p:regular r:id="rId37"/>
    </p:embeddedFont>
    <p:embeddedFont>
      <p:font typeface="Saira Light" charset="1" panose="00000400000000000000"/>
      <p:regular r:id="rId38"/>
    </p:embeddedFont>
    <p:embeddedFont>
      <p:font typeface="Saira Medium" charset="1" panose="00000600000000000000"/>
      <p:regular r:id="rId39"/>
    </p:embeddedFont>
    <p:embeddedFont>
      <p:font typeface="Saira Semi-Bold" charset="1" panose="00000700000000000000"/>
      <p:regular r:id="rId40"/>
    </p:embeddedFont>
    <p:embeddedFont>
      <p:font typeface="Saira Ultra-Bold" charset="1" panose="00000900000000000000"/>
      <p:regular r:id="rId41"/>
    </p:embeddedFont>
    <p:embeddedFont>
      <p:font typeface="Saira Heavy" charset="1" panose="00000A00000000000000"/>
      <p:regular r:id="rId42"/>
    </p:embeddedFont>
    <p:embeddedFont>
      <p:font typeface="Noto Serif Display" charset="1" panose="02020502080505020204"/>
      <p:regular r:id="rId43"/>
    </p:embeddedFont>
    <p:embeddedFont>
      <p:font typeface="Noto Serif Display Bold" charset="1" panose="02020802080505020204"/>
      <p:regular r:id="rId44"/>
    </p:embeddedFont>
    <p:embeddedFont>
      <p:font typeface="Noto Serif Display Italics" charset="1" panose="02020502080505090204"/>
      <p:regular r:id="rId45"/>
    </p:embeddedFont>
    <p:embeddedFont>
      <p:font typeface="Noto Serif Display Bold Italics" charset="1" panose="02020802080505090204"/>
      <p:regular r:id="rId46"/>
    </p:embeddedFont>
    <p:embeddedFont>
      <p:font typeface="Noto Serif Display Thin" charset="1" panose="02020202080505020204"/>
      <p:regular r:id="rId47"/>
    </p:embeddedFont>
    <p:embeddedFont>
      <p:font typeface="Noto Serif Display Thin Italics" charset="1" panose="02020202080505090204"/>
      <p:regular r:id="rId48"/>
    </p:embeddedFont>
    <p:embeddedFont>
      <p:font typeface="Noto Serif Display Extra-Light" charset="1" panose="02020302080505020204"/>
      <p:regular r:id="rId49"/>
    </p:embeddedFont>
    <p:embeddedFont>
      <p:font typeface="Noto Serif Display Extra-Light Italics" charset="1" panose="02020302080505090204"/>
      <p:regular r:id="rId50"/>
    </p:embeddedFont>
    <p:embeddedFont>
      <p:font typeface="Noto Serif Display Light" charset="1" panose="02020402080505020204"/>
      <p:regular r:id="rId51"/>
    </p:embeddedFont>
    <p:embeddedFont>
      <p:font typeface="Noto Serif Display Light Italics" charset="1" panose="02020402080505090204"/>
      <p:regular r:id="rId52"/>
    </p:embeddedFont>
    <p:embeddedFont>
      <p:font typeface="Noto Serif Display Medium" charset="1" panose="02020602080505020204"/>
      <p:regular r:id="rId53"/>
    </p:embeddedFont>
    <p:embeddedFont>
      <p:font typeface="Noto Serif Display Medium Italics" charset="1" panose="02020602080505090204"/>
      <p:regular r:id="rId54"/>
    </p:embeddedFont>
    <p:embeddedFont>
      <p:font typeface="Noto Serif Display Semi-Bold" charset="1" panose="02020702080505020204"/>
      <p:regular r:id="rId55"/>
    </p:embeddedFont>
    <p:embeddedFont>
      <p:font typeface="Noto Serif Display Semi-Bold Italics" charset="1" panose="02020702080505090204"/>
      <p:regular r:id="rId56"/>
    </p:embeddedFont>
    <p:embeddedFont>
      <p:font typeface="Noto Serif Display Ultra-Bold" charset="1" panose="02020902080505020204"/>
      <p:regular r:id="rId57"/>
    </p:embeddedFont>
    <p:embeddedFont>
      <p:font typeface="Noto Serif Display Ultra-Bold Italics" charset="1" panose="02020902080505090204"/>
      <p:regular r:id="rId58"/>
    </p:embeddedFont>
    <p:embeddedFont>
      <p:font typeface="Noto Serif Display Heavy" charset="1" panose="02020A02080505020204"/>
      <p:regular r:id="rId59"/>
    </p:embeddedFont>
    <p:embeddedFont>
      <p:font typeface="Noto Serif Display Heavy Italics" charset="1" panose="02020A02080505090204"/>
      <p:regular r:id="rId60"/>
    </p:embeddedFont>
    <p:embeddedFont>
      <p:font typeface="Paytone One" charset="1" panose="000005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slides/slide1.xml" Type="http://schemas.openxmlformats.org/officeDocument/2006/relationships/slide"/><Relationship Id="rId63" Target="slides/slide2.xml" Type="http://schemas.openxmlformats.org/officeDocument/2006/relationships/slide"/><Relationship Id="rId64" Target="slides/slide3.xml" Type="http://schemas.openxmlformats.org/officeDocument/2006/relationships/slide"/><Relationship Id="rId65" Target="slides/slide4.xml" Type="http://schemas.openxmlformats.org/officeDocument/2006/relationships/slide"/><Relationship Id="rId66" Target="slides/slide5.xml" Type="http://schemas.openxmlformats.org/officeDocument/2006/relationships/slide"/><Relationship Id="rId67" Target="slides/slide6.xml" Type="http://schemas.openxmlformats.org/officeDocument/2006/relationships/slide"/><Relationship Id="rId68" Target="slides/slide7.xml" Type="http://schemas.openxmlformats.org/officeDocument/2006/relationships/slide"/><Relationship Id="rId69" Target="slides/slide8.xml" Type="http://schemas.openxmlformats.org/officeDocument/2006/relationships/slide"/><Relationship Id="rId7" Target="fonts/font7.fntdata" Type="http://schemas.openxmlformats.org/officeDocument/2006/relationships/font"/><Relationship Id="rId70" Target="slides/slide9.xml" Type="http://schemas.openxmlformats.org/officeDocument/2006/relationships/slide"/><Relationship Id="rId71" Target="slides/slide10.xml" Type="http://schemas.openxmlformats.org/officeDocument/2006/relationships/slide"/><Relationship Id="rId72" Target="slides/slide11.xml" Type="http://schemas.openxmlformats.org/officeDocument/2006/relationships/slide"/><Relationship Id="rId73" Target="slides/slide12.xml" Type="http://schemas.openxmlformats.org/officeDocument/2006/relationships/slide"/><Relationship Id="rId74" Target="slides/slide13.xml" Type="http://schemas.openxmlformats.org/officeDocument/2006/relationships/slide"/><Relationship Id="rId75" Target="slides/slide14.xml" Type="http://schemas.openxmlformats.org/officeDocument/2006/relationships/slide"/><Relationship Id="rId76" Target="slides/slide15.xml" Type="http://schemas.openxmlformats.org/officeDocument/2006/relationships/slide"/><Relationship Id="rId77" Target="notesMasters/notesMaster1.xml" Type="http://schemas.openxmlformats.org/officeDocument/2006/relationships/notesMaster"/><Relationship Id="rId78" Target="theme/theme2.xml" Type="http://schemas.openxmlformats.org/officeDocument/2006/relationships/theme"/><Relationship Id="rId79" Target="notesSlides/notesSlide1.xml" Type="http://schemas.openxmlformats.org/officeDocument/2006/relationships/notes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Check xem cái cảm biến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Relationship Id="rId4" Target="../media/image42.svg" Type="http://schemas.openxmlformats.org/officeDocument/2006/relationships/image"/><Relationship Id="rId5" Target="../media/image43.png" Type="http://schemas.openxmlformats.org/officeDocument/2006/relationships/image"/><Relationship Id="rId6" Target="../media/image5.png" Type="http://schemas.openxmlformats.org/officeDocument/2006/relationships/image"/><Relationship Id="rId7" Target="../media/image4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.png" Type="http://schemas.openxmlformats.org/officeDocument/2006/relationships/image"/><Relationship Id="rId6" Target="../media/image45.png" Type="http://schemas.openxmlformats.org/officeDocument/2006/relationships/image"/><Relationship Id="rId7" Target="../media/image28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22.png" Type="http://schemas.openxmlformats.org/officeDocument/2006/relationships/image"/><Relationship Id="rId6" Target="../media/image47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3.png" Type="http://schemas.openxmlformats.org/officeDocument/2006/relationships/image"/><Relationship Id="rId4" Target="../media/image35.png" Type="http://schemas.openxmlformats.org/officeDocument/2006/relationships/image"/><Relationship Id="rId5" Target="../media/image39.png" Type="http://schemas.openxmlformats.org/officeDocument/2006/relationships/image"/><Relationship Id="rId6" Target="../media/image48.png" Type="http://schemas.openxmlformats.org/officeDocument/2006/relationships/image"/><Relationship Id="rId7" Target="../media/image49.png" Type="http://schemas.openxmlformats.org/officeDocument/2006/relationships/image"/><Relationship Id="rId8" Target="../media/image5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1.jpeg" Type="http://schemas.openxmlformats.org/officeDocument/2006/relationships/image"/><Relationship Id="rId4" Target="../media/VAF-C_ic5o0.mp4" Type="http://schemas.openxmlformats.org/officeDocument/2006/relationships/video"/><Relationship Id="rId5" Target="../media/VAF-C_ic5o0.mp4" Type="http://schemas.microsoft.com/office/2007/relationships/media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9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2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png" Type="http://schemas.openxmlformats.org/officeDocument/2006/relationships/image"/><Relationship Id="rId11" Target="../media/image5.png" Type="http://schemas.openxmlformats.org/officeDocument/2006/relationships/image"/><Relationship Id="rId12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.png" Type="http://schemas.openxmlformats.org/officeDocument/2006/relationships/image"/><Relationship Id="rId7" Target="../media/image26.png" Type="http://schemas.openxmlformats.org/officeDocument/2006/relationships/image"/><Relationship Id="rId8" Target="../media/image27.pn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Relationship Id="rId5" Target="../media/image35.png" Type="http://schemas.openxmlformats.org/officeDocument/2006/relationships/image"/><Relationship Id="rId6" Target="../media/image3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33.png" Type="http://schemas.openxmlformats.org/officeDocument/2006/relationships/image"/><Relationship Id="rId4" Target="../media/image35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42277" y="-3083652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54288" y="1759254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01689" y="842678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9811" y="616356"/>
            <a:ext cx="1324612" cy="1324612"/>
          </a:xfrm>
          <a:custGeom>
            <a:avLst/>
            <a:gdLst/>
            <a:ahLst/>
            <a:cxnLst/>
            <a:rect r="r" b="b" t="t" l="l"/>
            <a:pathLst>
              <a:path h="1324612" w="1324612">
                <a:moveTo>
                  <a:pt x="0" y="0"/>
                </a:moveTo>
                <a:lnTo>
                  <a:pt x="1324612" y="0"/>
                </a:lnTo>
                <a:lnTo>
                  <a:pt x="1324612" y="1324613"/>
                </a:lnTo>
                <a:lnTo>
                  <a:pt x="0" y="13246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1605249" y="2755367"/>
            <a:ext cx="3440219" cy="4053234"/>
          </a:xfrm>
          <a:custGeom>
            <a:avLst/>
            <a:gdLst/>
            <a:ahLst/>
            <a:cxnLst/>
            <a:rect r="r" b="b" t="t" l="l"/>
            <a:pathLst>
              <a:path h="4053234" w="3440219">
                <a:moveTo>
                  <a:pt x="0" y="0"/>
                </a:moveTo>
                <a:lnTo>
                  <a:pt x="3440218" y="0"/>
                </a:lnTo>
                <a:lnTo>
                  <a:pt x="3440218" y="4053234"/>
                </a:lnTo>
                <a:lnTo>
                  <a:pt x="0" y="405323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112854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12825599" y="3522810"/>
            <a:ext cx="6887123" cy="10094554"/>
          </a:xfrm>
          <a:custGeom>
            <a:avLst/>
            <a:gdLst/>
            <a:ahLst/>
            <a:cxnLst/>
            <a:rect r="r" b="b" t="t" l="l"/>
            <a:pathLst>
              <a:path h="10094554" w="6887123">
                <a:moveTo>
                  <a:pt x="6887123" y="0"/>
                </a:moveTo>
                <a:lnTo>
                  <a:pt x="0" y="0"/>
                </a:lnTo>
                <a:lnTo>
                  <a:pt x="0" y="10094554"/>
                </a:lnTo>
                <a:lnTo>
                  <a:pt x="6887123" y="10094554"/>
                </a:lnTo>
                <a:lnTo>
                  <a:pt x="6887123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142941" y="2755367"/>
            <a:ext cx="4448763" cy="4025321"/>
          </a:xfrm>
          <a:custGeom>
            <a:avLst/>
            <a:gdLst/>
            <a:ahLst/>
            <a:cxnLst/>
            <a:rect r="r" b="b" t="t" l="l"/>
            <a:pathLst>
              <a:path h="4025321" w="4448763">
                <a:moveTo>
                  <a:pt x="0" y="0"/>
                </a:moveTo>
                <a:lnTo>
                  <a:pt x="4448763" y="0"/>
                </a:lnTo>
                <a:lnTo>
                  <a:pt x="4448763" y="4025321"/>
                </a:lnTo>
                <a:lnTo>
                  <a:pt x="0" y="40253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19829" y="4178958"/>
            <a:ext cx="10435694" cy="3013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962"/>
              </a:lnSpc>
            </a:pPr>
            <a:r>
              <a:rPr lang="en-US" sz="15226">
                <a:solidFill>
                  <a:srgbClr val="6866E1"/>
                </a:solidFill>
                <a:latin typeface="Computer Says No"/>
              </a:rPr>
              <a:t>CẢM BIẾN </a:t>
            </a:r>
          </a:p>
          <a:p>
            <a:pPr algn="just">
              <a:lnSpc>
                <a:spcPts val="10962"/>
              </a:lnSpc>
            </a:pPr>
            <a:r>
              <a:rPr lang="en-US" sz="15226">
                <a:solidFill>
                  <a:srgbClr val="6866E1"/>
                </a:solidFill>
                <a:latin typeface="Computer Says No"/>
              </a:rPr>
              <a:t>NHIỆT ĐỘ VÀ ĐỘ ẨM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81125" y="566737"/>
            <a:ext cx="16071377" cy="137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44"/>
              </a:lnSpc>
            </a:pPr>
            <a:r>
              <a:rPr lang="en-US" sz="4137" spc="662">
                <a:solidFill>
                  <a:srgbClr val="6866E1"/>
                </a:solidFill>
                <a:latin typeface="Paytone One"/>
              </a:rPr>
              <a:t>CHƯƠNG 3: </a:t>
            </a:r>
          </a:p>
          <a:p>
            <a:pPr algn="just">
              <a:lnSpc>
                <a:spcPts val="5544"/>
              </a:lnSpc>
            </a:pPr>
            <a:r>
              <a:rPr lang="en-US" sz="4137" spc="662">
                <a:solidFill>
                  <a:srgbClr val="6866E1"/>
                </a:solidFill>
                <a:latin typeface="Paytone One"/>
              </a:rPr>
              <a:t>SỬ DỤNG CẢM BIẾN VỚI ARDUINO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9829" y="6991136"/>
            <a:ext cx="8732452" cy="66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27"/>
              </a:lnSpc>
            </a:pPr>
            <a:r>
              <a:rPr lang="en-US" sz="6148">
                <a:solidFill>
                  <a:srgbClr val="6866E1"/>
                </a:solidFill>
                <a:latin typeface="Computer Says No"/>
              </a:rPr>
              <a:t>(TEMPERATURE AND HUMIDITY SENSOR)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92146" y="4756950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KẾT QUẢ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69430" y="1213800"/>
            <a:ext cx="4544622" cy="7823006"/>
          </a:xfrm>
          <a:custGeom>
            <a:avLst/>
            <a:gdLst/>
            <a:ahLst/>
            <a:cxnLst/>
            <a:rect r="r" b="b" t="t" l="l"/>
            <a:pathLst>
              <a:path h="7823006" w="4544622">
                <a:moveTo>
                  <a:pt x="0" y="0"/>
                </a:moveTo>
                <a:lnTo>
                  <a:pt x="4544621" y="0"/>
                </a:lnTo>
                <a:lnTo>
                  <a:pt x="4544621" y="7823006"/>
                </a:lnTo>
                <a:lnTo>
                  <a:pt x="0" y="78230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95766" b="-7681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1042083" y="6311868"/>
            <a:ext cx="12883751" cy="5926525"/>
          </a:xfrm>
          <a:custGeom>
            <a:avLst/>
            <a:gdLst/>
            <a:ahLst/>
            <a:cxnLst/>
            <a:rect r="r" b="b" t="t" l="l"/>
            <a:pathLst>
              <a:path h="5926525" w="12883751">
                <a:moveTo>
                  <a:pt x="0" y="0"/>
                </a:moveTo>
                <a:lnTo>
                  <a:pt x="12883751" y="0"/>
                </a:lnTo>
                <a:lnTo>
                  <a:pt x="12883751" y="5926525"/>
                </a:lnTo>
                <a:lnTo>
                  <a:pt x="0" y="59265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37298" y="4662439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6903156" y="6165414"/>
            <a:ext cx="12341330" cy="5677012"/>
          </a:xfrm>
          <a:custGeom>
            <a:avLst/>
            <a:gdLst/>
            <a:ahLst/>
            <a:cxnLst/>
            <a:rect r="r" b="b" t="t" l="l"/>
            <a:pathLst>
              <a:path h="5677012" w="12341330">
                <a:moveTo>
                  <a:pt x="0" y="0"/>
                </a:moveTo>
                <a:lnTo>
                  <a:pt x="12341329" y="0"/>
                </a:lnTo>
                <a:lnTo>
                  <a:pt x="12341329" y="5677012"/>
                </a:lnTo>
                <a:lnTo>
                  <a:pt x="0" y="5677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69461" y="8574189"/>
            <a:ext cx="4260664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MÀN HÌNH LCD 1602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005099" y="2494009"/>
            <a:ext cx="6509911" cy="6509911"/>
          </a:xfrm>
          <a:custGeom>
            <a:avLst/>
            <a:gdLst/>
            <a:ahLst/>
            <a:cxnLst/>
            <a:rect r="r" b="b" t="t" l="l"/>
            <a:pathLst>
              <a:path h="6509911" w="6509911">
                <a:moveTo>
                  <a:pt x="0" y="0"/>
                </a:moveTo>
                <a:lnTo>
                  <a:pt x="6509911" y="0"/>
                </a:lnTo>
                <a:lnTo>
                  <a:pt x="6509911" y="6509911"/>
                </a:lnTo>
                <a:lnTo>
                  <a:pt x="0" y="65099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888740" y="8602331"/>
            <a:ext cx="4370160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LOA BUZZER 5V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6231164" y="8157460"/>
            <a:ext cx="2056272" cy="2201680"/>
          </a:xfrm>
          <a:custGeom>
            <a:avLst/>
            <a:gdLst/>
            <a:ahLst/>
            <a:cxnLst/>
            <a:rect r="r" b="b" t="t" l="l"/>
            <a:pathLst>
              <a:path h="2201680" w="2056272">
                <a:moveTo>
                  <a:pt x="0" y="0"/>
                </a:moveTo>
                <a:lnTo>
                  <a:pt x="2056272" y="0"/>
                </a:lnTo>
                <a:lnTo>
                  <a:pt x="2056272" y="2201680"/>
                </a:lnTo>
                <a:lnTo>
                  <a:pt x="0" y="22016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509012" y="8310014"/>
            <a:ext cx="4837761" cy="2112877"/>
          </a:xfrm>
          <a:custGeom>
            <a:avLst/>
            <a:gdLst/>
            <a:ahLst/>
            <a:cxnLst/>
            <a:rect r="r" b="b" t="t" l="l"/>
            <a:pathLst>
              <a:path h="2112877" w="4837761">
                <a:moveTo>
                  <a:pt x="0" y="0"/>
                </a:moveTo>
                <a:lnTo>
                  <a:pt x="4837760" y="0"/>
                </a:lnTo>
                <a:lnTo>
                  <a:pt x="4837760" y="2112877"/>
                </a:lnTo>
                <a:lnTo>
                  <a:pt x="0" y="21128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40608" y="-3424508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5" y="0"/>
                </a:lnTo>
                <a:lnTo>
                  <a:pt x="6819965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932614" y="171452"/>
            <a:ext cx="3164793" cy="2661803"/>
          </a:xfrm>
          <a:custGeom>
            <a:avLst/>
            <a:gdLst/>
            <a:ahLst/>
            <a:cxnLst/>
            <a:rect r="r" b="b" t="t" l="l"/>
            <a:pathLst>
              <a:path h="2661803" w="3164793">
                <a:moveTo>
                  <a:pt x="0" y="0"/>
                </a:moveTo>
                <a:lnTo>
                  <a:pt x="3164792" y="0"/>
                </a:lnTo>
                <a:lnTo>
                  <a:pt x="3164792" y="2661803"/>
                </a:lnTo>
                <a:lnTo>
                  <a:pt x="0" y="26618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702312" y="2863129"/>
            <a:ext cx="5394961" cy="5394961"/>
          </a:xfrm>
          <a:custGeom>
            <a:avLst/>
            <a:gdLst/>
            <a:ahLst/>
            <a:cxnLst/>
            <a:rect r="r" b="b" t="t" l="l"/>
            <a:pathLst>
              <a:path h="5394961" w="5394961">
                <a:moveTo>
                  <a:pt x="0" y="0"/>
                </a:moveTo>
                <a:lnTo>
                  <a:pt x="5394961" y="0"/>
                </a:lnTo>
                <a:lnTo>
                  <a:pt x="5394961" y="5394961"/>
                </a:lnTo>
                <a:lnTo>
                  <a:pt x="0" y="539496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553225" y="625272"/>
            <a:ext cx="2356642" cy="877081"/>
            <a:chOff x="0" y="0"/>
            <a:chExt cx="620679" cy="2310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20680" cy="231001"/>
            </a:xfrm>
            <a:custGeom>
              <a:avLst/>
              <a:gdLst/>
              <a:ahLst/>
              <a:cxnLst/>
              <a:rect r="r" b="b" t="t" l="l"/>
              <a:pathLst>
                <a:path h="231001" w="620680">
                  <a:moveTo>
                    <a:pt x="0" y="0"/>
                  </a:moveTo>
                  <a:lnTo>
                    <a:pt x="620680" y="0"/>
                  </a:lnTo>
                  <a:lnTo>
                    <a:pt x="620680" y="231001"/>
                  </a:lnTo>
                  <a:lnTo>
                    <a:pt x="0" y="231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620679" cy="39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0" indent="0" lvl="1">
                <a:lnSpc>
                  <a:spcPts val="5002"/>
                </a:lnSpc>
                <a:spcBef>
                  <a:spcPct val="0"/>
                </a:spcBef>
              </a:pPr>
              <a:r>
                <a:rPr lang="en-US" sz="3088">
                  <a:solidFill>
                    <a:srgbClr val="FFFFFF"/>
                  </a:solidFill>
                  <a:latin typeface="Poppins Bold"/>
                </a:rPr>
                <a:t>a. Linh kiện 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472739" y="6172200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5198484" y="0"/>
                </a:moveTo>
                <a:lnTo>
                  <a:pt x="0" y="0"/>
                </a:lnTo>
                <a:lnTo>
                  <a:pt x="0" y="8229600"/>
                </a:lnTo>
                <a:lnTo>
                  <a:pt x="5198484" y="8229600"/>
                </a:lnTo>
                <a:lnTo>
                  <a:pt x="519848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66108" y="-1063371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2"/>
                </a:lnTo>
                <a:lnTo>
                  <a:pt x="0" y="41841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22238" y="590160"/>
            <a:ext cx="3775697" cy="877081"/>
            <a:chOff x="0" y="0"/>
            <a:chExt cx="994422" cy="231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4422" cy="231001"/>
            </a:xfrm>
            <a:custGeom>
              <a:avLst/>
              <a:gdLst/>
              <a:ahLst/>
              <a:cxnLst/>
              <a:rect r="r" b="b" t="t" l="l"/>
              <a:pathLst>
                <a:path h="231001" w="994422">
                  <a:moveTo>
                    <a:pt x="0" y="0"/>
                  </a:moveTo>
                  <a:lnTo>
                    <a:pt x="994422" y="0"/>
                  </a:lnTo>
                  <a:lnTo>
                    <a:pt x="994422" y="231001"/>
                  </a:lnTo>
                  <a:lnTo>
                    <a:pt x="0" y="231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61925"/>
              <a:ext cx="994422" cy="39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0" indent="0" lvl="1">
                <a:lnSpc>
                  <a:spcPts val="5002"/>
                </a:lnSpc>
                <a:spcBef>
                  <a:spcPct val="0"/>
                </a:spcBef>
              </a:pPr>
              <a:r>
                <a:rPr lang="en-US" sz="3088">
                  <a:solidFill>
                    <a:srgbClr val="FFFFFF"/>
                  </a:solidFill>
                  <a:latin typeface="Poppins Bold"/>
                </a:rPr>
                <a:t>b. Sơ đồ lắp mạch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8991" y="1931594"/>
            <a:ext cx="14875132" cy="7588148"/>
            <a:chOff x="0" y="0"/>
            <a:chExt cx="19833510" cy="1011753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264571"/>
              <a:ext cx="19833510" cy="9852959"/>
            </a:xfrm>
            <a:custGeom>
              <a:avLst/>
              <a:gdLst/>
              <a:ahLst/>
              <a:cxnLst/>
              <a:rect r="r" b="b" t="t" l="l"/>
              <a:pathLst>
                <a:path h="9852959" w="19833510">
                  <a:moveTo>
                    <a:pt x="0" y="0"/>
                  </a:moveTo>
                  <a:lnTo>
                    <a:pt x="19833510" y="0"/>
                  </a:lnTo>
                  <a:lnTo>
                    <a:pt x="19833510" y="9852959"/>
                  </a:lnTo>
                  <a:lnTo>
                    <a:pt x="0" y="9852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2819414">
              <a:off x="14327098" y="669862"/>
              <a:ext cx="3217038" cy="3185805"/>
            </a:xfrm>
            <a:custGeom>
              <a:avLst/>
              <a:gdLst/>
              <a:ahLst/>
              <a:cxnLst/>
              <a:rect r="r" b="b" t="t" l="l"/>
              <a:pathLst>
                <a:path h="3185805" w="3217038">
                  <a:moveTo>
                    <a:pt x="0" y="0"/>
                  </a:moveTo>
                  <a:lnTo>
                    <a:pt x="3217038" y="0"/>
                  </a:lnTo>
                  <a:lnTo>
                    <a:pt x="3217038" y="3185805"/>
                  </a:lnTo>
                  <a:lnTo>
                    <a:pt x="0" y="3185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48272" y="1201844"/>
            <a:ext cx="7631398" cy="1467631"/>
            <a:chOff x="0" y="0"/>
            <a:chExt cx="2009915" cy="3865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9915" cy="386537"/>
            </a:xfrm>
            <a:custGeom>
              <a:avLst/>
              <a:gdLst/>
              <a:ahLst/>
              <a:cxnLst/>
              <a:rect r="r" b="b" t="t" l="l"/>
              <a:pathLst>
                <a:path h="386537" w="2009915">
                  <a:moveTo>
                    <a:pt x="0" y="0"/>
                  </a:moveTo>
                  <a:lnTo>
                    <a:pt x="2009915" y="0"/>
                  </a:lnTo>
                  <a:lnTo>
                    <a:pt x="2009915" y="386537"/>
                  </a:lnTo>
                  <a:lnTo>
                    <a:pt x="0" y="3865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2009915" cy="5484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002"/>
                </a:lnSpc>
                <a:spcBef>
                  <a:spcPct val="0"/>
                </a:spcBef>
              </a:pPr>
              <a:r>
                <a:rPr lang="en-US" sz="3088">
                  <a:solidFill>
                    <a:srgbClr val="FFFFFF"/>
                  </a:solidFill>
                  <a:latin typeface="Poppins Bold"/>
                </a:rPr>
                <a:t>Chương trình nâng cao với  màn LCD 1602, loa Buzzer 5V và cảm biến DHT11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777932" y="6304242"/>
            <a:ext cx="3510068" cy="3540781"/>
          </a:xfrm>
          <a:custGeom>
            <a:avLst/>
            <a:gdLst/>
            <a:ahLst/>
            <a:cxnLst/>
            <a:rect r="r" b="b" t="t" l="l"/>
            <a:pathLst>
              <a:path h="3540781" w="3510068">
                <a:moveTo>
                  <a:pt x="0" y="0"/>
                </a:moveTo>
                <a:lnTo>
                  <a:pt x="3510068" y="0"/>
                </a:lnTo>
                <a:lnTo>
                  <a:pt x="3510068" y="3540780"/>
                </a:lnTo>
                <a:lnTo>
                  <a:pt x="0" y="35407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155336" y="2933710"/>
            <a:ext cx="5110579" cy="5726737"/>
          </a:xfrm>
          <a:custGeom>
            <a:avLst/>
            <a:gdLst/>
            <a:ahLst/>
            <a:cxnLst/>
            <a:rect r="r" b="b" t="t" l="l"/>
            <a:pathLst>
              <a:path h="5726737" w="5110579">
                <a:moveTo>
                  <a:pt x="0" y="0"/>
                </a:moveTo>
                <a:lnTo>
                  <a:pt x="5110579" y="0"/>
                </a:lnTo>
                <a:lnTo>
                  <a:pt x="5110579" y="5726737"/>
                </a:lnTo>
                <a:lnTo>
                  <a:pt x="0" y="57267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32345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515768" y="2851823"/>
            <a:ext cx="5123300" cy="5784057"/>
          </a:xfrm>
          <a:custGeom>
            <a:avLst/>
            <a:gdLst/>
            <a:ahLst/>
            <a:cxnLst/>
            <a:rect r="r" b="b" t="t" l="l"/>
            <a:pathLst>
              <a:path h="5784057" w="5123300">
                <a:moveTo>
                  <a:pt x="0" y="0"/>
                </a:moveTo>
                <a:lnTo>
                  <a:pt x="5123301" y="0"/>
                </a:lnTo>
                <a:lnTo>
                  <a:pt x="5123301" y="5784057"/>
                </a:lnTo>
                <a:lnTo>
                  <a:pt x="0" y="578405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219" t="0" r="-41201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28700" y="2933710"/>
            <a:ext cx="4876782" cy="5702170"/>
          </a:xfrm>
          <a:custGeom>
            <a:avLst/>
            <a:gdLst/>
            <a:ahLst/>
            <a:cxnLst/>
            <a:rect r="r" b="b" t="t" l="l"/>
            <a:pathLst>
              <a:path h="5702170" w="4876782">
                <a:moveTo>
                  <a:pt x="0" y="0"/>
                </a:moveTo>
                <a:lnTo>
                  <a:pt x="4876782" y="0"/>
                </a:lnTo>
                <a:lnTo>
                  <a:pt x="4876782" y="5702170"/>
                </a:lnTo>
                <a:lnTo>
                  <a:pt x="0" y="57021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61" t="0" r="-27085" b="-3302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36759" y="9172222"/>
            <a:ext cx="4260664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THƯ VIỆN NỐT NHẠC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9172222"/>
            <a:ext cx="4260664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CHƯƠNG TRÌNH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51306" y="324763"/>
            <a:ext cx="3314676" cy="877081"/>
            <a:chOff x="0" y="0"/>
            <a:chExt cx="873001" cy="23100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73001" cy="231001"/>
            </a:xfrm>
            <a:custGeom>
              <a:avLst/>
              <a:gdLst/>
              <a:ahLst/>
              <a:cxnLst/>
              <a:rect r="r" b="b" t="t" l="l"/>
              <a:pathLst>
                <a:path h="231001" w="873001">
                  <a:moveTo>
                    <a:pt x="0" y="0"/>
                  </a:moveTo>
                  <a:lnTo>
                    <a:pt x="873001" y="0"/>
                  </a:lnTo>
                  <a:lnTo>
                    <a:pt x="873001" y="231001"/>
                  </a:lnTo>
                  <a:lnTo>
                    <a:pt x="0" y="231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873001" cy="39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0" indent="0" lvl="1">
                <a:lnSpc>
                  <a:spcPts val="5002"/>
                </a:lnSpc>
                <a:spcBef>
                  <a:spcPct val="0"/>
                </a:spcBef>
              </a:pPr>
              <a:r>
                <a:rPr lang="en-US" sz="3088">
                  <a:solidFill>
                    <a:srgbClr val="FFFFFF"/>
                  </a:solidFill>
                  <a:latin typeface="Poppins Bold"/>
                </a:rPr>
                <a:t>c. Chương trình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3990975" y="-4000500"/>
            <a:ext cx="10287000" cy="1828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764344" y="5958420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5802444" y="-2572817"/>
            <a:ext cx="0" cy="514563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995996" y="550773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19702" y="2582224"/>
            <a:ext cx="7747874" cy="3236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366"/>
              </a:lnSpc>
            </a:pPr>
            <a:r>
              <a:rPr lang="en-US" sz="18833">
                <a:solidFill>
                  <a:srgbClr val="6866E1"/>
                </a:solidFill>
                <a:latin typeface="Computer Says No"/>
              </a:rPr>
              <a:t>THANK YOU!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144000" y="1550639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55409" y="4819177"/>
            <a:ext cx="3575159" cy="86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2"/>
              </a:lnSpc>
              <a:spcBef>
                <a:spcPct val="0"/>
              </a:spcBef>
            </a:pPr>
            <a:r>
              <a:rPr lang="en-US" sz="7962">
                <a:solidFill>
                  <a:srgbClr val="6866E1"/>
                </a:solidFill>
                <a:latin typeface="Computer Says No"/>
              </a:rPr>
              <a:t>THÀNH VIÊN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1612" y="5584110"/>
            <a:ext cx="8480071" cy="297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 Light"/>
              </a:rPr>
              <a:t>Lê Việt Thanh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 Light"/>
              </a:rPr>
              <a:t>Lê Đức Thành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 Light"/>
              </a:rPr>
              <a:t>Châu Hoàng Huy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 Light"/>
              </a:rPr>
              <a:t>Đỗ Cao Cường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26861" y="5584110"/>
            <a:ext cx="1021964" cy="297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01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02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03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44104" y="1230869"/>
            <a:ext cx="3575159" cy="860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732"/>
              </a:lnSpc>
              <a:spcBef>
                <a:spcPct val="0"/>
              </a:spcBef>
            </a:pPr>
            <a:r>
              <a:rPr lang="en-US" sz="7962">
                <a:solidFill>
                  <a:srgbClr val="6866E1"/>
                </a:solidFill>
                <a:latin typeface="Computer Says No"/>
              </a:rPr>
              <a:t>NỘI DUNG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03968" y="2165023"/>
            <a:ext cx="1021964" cy="297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01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02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03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04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060232" y="2165023"/>
            <a:ext cx="8480071" cy="2978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Lý thuyết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Phần cứng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Chương trình</a:t>
            </a:r>
          </a:p>
          <a:p>
            <a:pPr>
              <a:lnSpc>
                <a:spcPts val="5931"/>
              </a:lnSpc>
            </a:pPr>
            <a:r>
              <a:rPr lang="en-US" sz="4237">
                <a:solidFill>
                  <a:srgbClr val="FFFFFF"/>
                </a:solidFill>
                <a:latin typeface="Saira"/>
              </a:rPr>
              <a:t>Kết quả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64188" y="2345418"/>
            <a:ext cx="5017034" cy="4539502"/>
          </a:xfrm>
          <a:custGeom>
            <a:avLst/>
            <a:gdLst/>
            <a:ahLst/>
            <a:cxnLst/>
            <a:rect r="r" b="b" t="t" l="l"/>
            <a:pathLst>
              <a:path h="4539502" w="5017034">
                <a:moveTo>
                  <a:pt x="0" y="0"/>
                </a:moveTo>
                <a:lnTo>
                  <a:pt x="5017034" y="0"/>
                </a:lnTo>
                <a:lnTo>
                  <a:pt x="5017034" y="4539502"/>
                </a:lnTo>
                <a:lnTo>
                  <a:pt x="0" y="45395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72903" y="1463336"/>
            <a:ext cx="1577261" cy="948237"/>
          </a:xfrm>
          <a:custGeom>
            <a:avLst/>
            <a:gdLst/>
            <a:ahLst/>
            <a:cxnLst/>
            <a:rect r="r" b="b" t="t" l="l"/>
            <a:pathLst>
              <a:path h="948237" w="1577261">
                <a:moveTo>
                  <a:pt x="0" y="0"/>
                </a:moveTo>
                <a:lnTo>
                  <a:pt x="1577262" y="0"/>
                </a:lnTo>
                <a:lnTo>
                  <a:pt x="1577262" y="948237"/>
                </a:lnTo>
                <a:lnTo>
                  <a:pt x="0" y="948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763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858" y="561977"/>
            <a:ext cx="5235935" cy="93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7"/>
              </a:lnSpc>
              <a:spcBef>
                <a:spcPct val="0"/>
              </a:spcBef>
            </a:pPr>
            <a:r>
              <a:rPr lang="en-US" sz="8676">
                <a:solidFill>
                  <a:srgbClr val="6866E1"/>
                </a:solidFill>
                <a:latin typeface="Computer Says No"/>
              </a:rPr>
              <a:t>01. LÝ THUYẾT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16940" y="6763121"/>
            <a:ext cx="4388028" cy="434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79"/>
              </a:lnSpc>
              <a:spcBef>
                <a:spcPct val="0"/>
              </a:spcBef>
            </a:pPr>
            <a:r>
              <a:rPr lang="en-US" sz="4138" strike="noStrike" u="none">
                <a:solidFill>
                  <a:srgbClr val="6866E1"/>
                </a:solidFill>
                <a:latin typeface="Paytone One"/>
              </a:rPr>
              <a:t>CẢM BIẾN DHT11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4277783" y="1463336"/>
            <a:ext cx="1395121" cy="948237"/>
          </a:xfrm>
          <a:custGeom>
            <a:avLst/>
            <a:gdLst/>
            <a:ahLst/>
            <a:cxnLst/>
            <a:rect r="r" b="b" t="t" l="l"/>
            <a:pathLst>
              <a:path h="948237" w="1395121">
                <a:moveTo>
                  <a:pt x="0" y="0"/>
                </a:moveTo>
                <a:lnTo>
                  <a:pt x="1395120" y="0"/>
                </a:lnTo>
                <a:lnTo>
                  <a:pt x="1395120" y="948237"/>
                </a:lnTo>
                <a:lnTo>
                  <a:pt x="0" y="948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6253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41113" y="1736349"/>
            <a:ext cx="3440842" cy="65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44"/>
              </a:lnSpc>
              <a:spcBef>
                <a:spcPct val="0"/>
              </a:spcBef>
            </a:pPr>
            <a:r>
              <a:rPr lang="en-US" sz="6033">
                <a:solidFill>
                  <a:srgbClr val="6866E1"/>
                </a:solidFill>
                <a:latin typeface="Computer Says No"/>
              </a:rPr>
              <a:t>CÔNG DỤNG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914093" y="8784181"/>
            <a:ext cx="1577261" cy="948237"/>
          </a:xfrm>
          <a:custGeom>
            <a:avLst/>
            <a:gdLst/>
            <a:ahLst/>
            <a:cxnLst/>
            <a:rect r="r" b="b" t="t" l="l"/>
            <a:pathLst>
              <a:path h="948237" w="1577261">
                <a:moveTo>
                  <a:pt x="0" y="0"/>
                </a:moveTo>
                <a:lnTo>
                  <a:pt x="1577262" y="0"/>
                </a:lnTo>
                <a:lnTo>
                  <a:pt x="1577262" y="948238"/>
                </a:lnTo>
                <a:lnTo>
                  <a:pt x="0" y="94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763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518973" y="8784181"/>
            <a:ext cx="1395121" cy="948237"/>
          </a:xfrm>
          <a:custGeom>
            <a:avLst/>
            <a:gdLst/>
            <a:ahLst/>
            <a:cxnLst/>
            <a:rect r="r" b="b" t="t" l="l"/>
            <a:pathLst>
              <a:path h="948237" w="1395121">
                <a:moveTo>
                  <a:pt x="0" y="0"/>
                </a:moveTo>
                <a:lnTo>
                  <a:pt x="1395120" y="0"/>
                </a:lnTo>
                <a:lnTo>
                  <a:pt x="1395120" y="948238"/>
                </a:lnTo>
                <a:lnTo>
                  <a:pt x="0" y="9482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62532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63253" y="9057195"/>
            <a:ext cx="3440842" cy="65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44"/>
              </a:lnSpc>
              <a:spcBef>
                <a:spcPct val="0"/>
              </a:spcBef>
            </a:pPr>
            <a:r>
              <a:rPr lang="en-US" sz="6033">
                <a:solidFill>
                  <a:srgbClr val="6866E1"/>
                </a:solidFill>
                <a:latin typeface="Computer Says No"/>
              </a:rPr>
              <a:t>GIAO TIẾP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1898357" y="1397181"/>
            <a:ext cx="1577261" cy="948237"/>
          </a:xfrm>
          <a:custGeom>
            <a:avLst/>
            <a:gdLst/>
            <a:ahLst/>
            <a:cxnLst/>
            <a:rect r="r" b="b" t="t" l="l"/>
            <a:pathLst>
              <a:path h="948237" w="1577261">
                <a:moveTo>
                  <a:pt x="0" y="0"/>
                </a:moveTo>
                <a:lnTo>
                  <a:pt x="1577261" y="0"/>
                </a:lnTo>
                <a:lnTo>
                  <a:pt x="1577261" y="948237"/>
                </a:lnTo>
                <a:lnTo>
                  <a:pt x="0" y="948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763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03236" y="1397181"/>
            <a:ext cx="1395121" cy="948237"/>
          </a:xfrm>
          <a:custGeom>
            <a:avLst/>
            <a:gdLst/>
            <a:ahLst/>
            <a:cxnLst/>
            <a:rect r="r" b="b" t="t" l="l"/>
            <a:pathLst>
              <a:path h="948237" w="1395121">
                <a:moveTo>
                  <a:pt x="0" y="0"/>
                </a:moveTo>
                <a:lnTo>
                  <a:pt x="1395121" y="0"/>
                </a:lnTo>
                <a:lnTo>
                  <a:pt x="1395121" y="948237"/>
                </a:lnTo>
                <a:lnTo>
                  <a:pt x="0" y="948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62532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138016" y="1670195"/>
            <a:ext cx="3440842" cy="65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44"/>
              </a:lnSpc>
              <a:spcBef>
                <a:spcPct val="0"/>
              </a:spcBef>
            </a:pPr>
            <a:r>
              <a:rPr lang="en-US" sz="6033">
                <a:solidFill>
                  <a:srgbClr val="6866E1"/>
                </a:solidFill>
                <a:latin typeface="Computer Says No"/>
              </a:rPr>
              <a:t>ĐIỆN ÁP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063347" y="8800020"/>
            <a:ext cx="1577261" cy="948237"/>
          </a:xfrm>
          <a:custGeom>
            <a:avLst/>
            <a:gdLst/>
            <a:ahLst/>
            <a:cxnLst/>
            <a:rect r="r" b="b" t="t" l="l"/>
            <a:pathLst>
              <a:path h="948237" w="1577261">
                <a:moveTo>
                  <a:pt x="0" y="0"/>
                </a:moveTo>
                <a:lnTo>
                  <a:pt x="1577261" y="0"/>
                </a:lnTo>
                <a:lnTo>
                  <a:pt x="1577261" y="948237"/>
                </a:lnTo>
                <a:lnTo>
                  <a:pt x="0" y="948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43763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668226" y="8800020"/>
            <a:ext cx="1395121" cy="948237"/>
          </a:xfrm>
          <a:custGeom>
            <a:avLst/>
            <a:gdLst/>
            <a:ahLst/>
            <a:cxnLst/>
            <a:rect r="r" b="b" t="t" l="l"/>
            <a:pathLst>
              <a:path h="948237" w="1395121">
                <a:moveTo>
                  <a:pt x="0" y="0"/>
                </a:moveTo>
                <a:lnTo>
                  <a:pt x="1395121" y="0"/>
                </a:lnTo>
                <a:lnTo>
                  <a:pt x="1395121" y="948237"/>
                </a:lnTo>
                <a:lnTo>
                  <a:pt x="0" y="948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62532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64907" y="9073034"/>
            <a:ext cx="3440842" cy="659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344"/>
              </a:lnSpc>
              <a:spcBef>
                <a:spcPct val="0"/>
              </a:spcBef>
            </a:pPr>
            <a:r>
              <a:rPr lang="en-US" sz="6033">
                <a:solidFill>
                  <a:srgbClr val="6866E1"/>
                </a:solidFill>
                <a:latin typeface="Computer Says No"/>
              </a:rPr>
              <a:t>CÁC CHÂN</a:t>
            </a:r>
          </a:p>
        </p:txBody>
      </p:sp>
      <p:sp>
        <p:nvSpPr>
          <p:cNvPr name="AutoShape 17" id="17"/>
          <p:cNvSpPr/>
          <p:nvPr/>
        </p:nvSpPr>
        <p:spPr>
          <a:xfrm flipV="true">
            <a:off x="8896450" y="450010"/>
            <a:ext cx="0" cy="2757297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9134475" y="8115795"/>
            <a:ext cx="9525" cy="1616624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 flipV="true">
            <a:off x="1028700" y="5581650"/>
            <a:ext cx="4428243" cy="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12139118" y="5600700"/>
            <a:ext cx="5120253" cy="19050"/>
          </a:xfrm>
          <a:prstGeom prst="line">
            <a:avLst/>
          </a:prstGeom>
          <a:ln cap="flat" w="38100">
            <a:solidFill>
              <a:srgbClr val="FFFFFF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542369" y="2578388"/>
            <a:ext cx="6964268" cy="183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1"/>
              </a:lnSpc>
            </a:pPr>
            <a:r>
              <a:rPr lang="en-US" sz="3479">
                <a:solidFill>
                  <a:srgbClr val="FFFFFF"/>
                </a:solidFill>
                <a:latin typeface="Saira Light"/>
              </a:rPr>
              <a:t>Dùng để đo:</a:t>
            </a:r>
          </a:p>
          <a:p>
            <a:pPr marL="751277" indent="-375638" lvl="1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FFFFFF"/>
                </a:solidFill>
                <a:latin typeface="Saira Light"/>
              </a:rPr>
              <a:t>Nhiệt độ: 0 - 50 độ C;</a:t>
            </a:r>
          </a:p>
          <a:p>
            <a:pPr marL="751277" indent="-375638" lvl="1">
              <a:lnSpc>
                <a:spcPts val="4871"/>
              </a:lnSpc>
              <a:buFont typeface="Arial"/>
              <a:buChar char="•"/>
            </a:pPr>
            <a:r>
              <a:rPr lang="en-US" sz="3479">
                <a:solidFill>
                  <a:srgbClr val="FFFFFF"/>
                </a:solidFill>
                <a:latin typeface="Saira Light"/>
              </a:rPr>
              <a:t>Độ ẩm: 20 - 90%.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42369" y="6283593"/>
            <a:ext cx="5221605" cy="183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1"/>
              </a:lnSpc>
            </a:pPr>
            <a:r>
              <a:rPr lang="en-US" sz="3479">
                <a:solidFill>
                  <a:srgbClr val="FFFFFF"/>
                </a:solidFill>
                <a:latin typeface="Saira Light"/>
              </a:rPr>
              <a:t>Sử dụng giao thức truyền thông 1 - Wire (một giây) để giao tiếp với Arduino.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851978" y="2887373"/>
            <a:ext cx="4550370" cy="1214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1"/>
              </a:lnSpc>
            </a:pPr>
            <a:r>
              <a:rPr lang="en-US" sz="3479">
                <a:solidFill>
                  <a:srgbClr val="FFFFFF"/>
                </a:solidFill>
                <a:latin typeface="Saira Light"/>
              </a:rPr>
              <a:t>Điện áp làm việc tại 3.3 - 5V.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86988" y="6283593"/>
            <a:ext cx="5389414" cy="1832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1"/>
              </a:lnSpc>
            </a:pPr>
            <a:r>
              <a:rPr lang="en-US" sz="3479">
                <a:solidFill>
                  <a:srgbClr val="FFFFFF"/>
                </a:solidFill>
                <a:latin typeface="Saira Light"/>
              </a:rPr>
              <a:t>1. VCC - chân nguồn;</a:t>
            </a:r>
          </a:p>
          <a:p>
            <a:pPr>
              <a:lnSpc>
                <a:spcPts val="4871"/>
              </a:lnSpc>
            </a:pPr>
            <a:r>
              <a:rPr lang="en-US" sz="3479">
                <a:solidFill>
                  <a:srgbClr val="FFFFFF"/>
                </a:solidFill>
                <a:latin typeface="Saira Light"/>
              </a:rPr>
              <a:t>2. </a:t>
            </a:r>
            <a:r>
              <a:rPr lang="en-US" sz="3479">
                <a:solidFill>
                  <a:srgbClr val="FFFFFF"/>
                </a:solidFill>
                <a:latin typeface="Saira Light"/>
              </a:rPr>
              <a:t>DAT- chân dữ liệu;</a:t>
            </a:r>
          </a:p>
          <a:p>
            <a:pPr>
              <a:lnSpc>
                <a:spcPts val="4871"/>
              </a:lnSpc>
            </a:pPr>
            <a:r>
              <a:rPr lang="en-US" sz="3479">
                <a:solidFill>
                  <a:srgbClr val="FFFFFF"/>
                </a:solidFill>
                <a:latin typeface="Saira Light"/>
              </a:rPr>
              <a:t>3. GND- chân đất.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13640608" y="-3424508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5" y="0"/>
                </a:lnTo>
                <a:lnTo>
                  <a:pt x="6819965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-1421659" y="8353920"/>
            <a:ext cx="5940632" cy="5083605"/>
          </a:xfrm>
          <a:custGeom>
            <a:avLst/>
            <a:gdLst/>
            <a:ahLst/>
            <a:cxnLst/>
            <a:rect r="r" b="b" t="t" l="l"/>
            <a:pathLst>
              <a:path h="5083605" w="5940632">
                <a:moveTo>
                  <a:pt x="0" y="0"/>
                </a:moveTo>
                <a:lnTo>
                  <a:pt x="5940632" y="0"/>
                </a:lnTo>
                <a:lnTo>
                  <a:pt x="5940632" y="5083605"/>
                </a:lnTo>
                <a:lnTo>
                  <a:pt x="0" y="5083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98952" y="6010307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84036" y="-28552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89" y="0"/>
                </a:lnTo>
                <a:lnTo>
                  <a:pt x="6613789" y="5640758"/>
                </a:lnTo>
                <a:lnTo>
                  <a:pt x="0" y="56407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129920" y="2026859"/>
            <a:ext cx="4071582" cy="877081"/>
            <a:chOff x="0" y="0"/>
            <a:chExt cx="1072351" cy="2310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72351" cy="231001"/>
            </a:xfrm>
            <a:custGeom>
              <a:avLst/>
              <a:gdLst/>
              <a:ahLst/>
              <a:cxnLst/>
              <a:rect r="r" b="b" t="t" l="l"/>
              <a:pathLst>
                <a:path h="231001" w="1072351">
                  <a:moveTo>
                    <a:pt x="0" y="0"/>
                  </a:moveTo>
                  <a:lnTo>
                    <a:pt x="1072351" y="0"/>
                  </a:lnTo>
                  <a:lnTo>
                    <a:pt x="1072351" y="231001"/>
                  </a:lnTo>
                  <a:lnTo>
                    <a:pt x="0" y="231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1072351" cy="39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002"/>
                </a:lnSpc>
                <a:spcBef>
                  <a:spcPct val="0"/>
                </a:spcBef>
              </a:pPr>
              <a:r>
                <a:rPr lang="en-US" sz="3088">
                  <a:solidFill>
                    <a:srgbClr val="FFFFFF"/>
                  </a:solidFill>
                  <a:latin typeface="Poppins Bold"/>
                </a:rPr>
                <a:t>Quá trình giao tiếp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5865" y="1493053"/>
            <a:ext cx="10524652" cy="4039488"/>
          </a:xfrm>
          <a:custGeom>
            <a:avLst/>
            <a:gdLst/>
            <a:ahLst/>
            <a:cxnLst/>
            <a:rect r="r" b="b" t="t" l="l"/>
            <a:pathLst>
              <a:path h="4039488" w="10524652">
                <a:moveTo>
                  <a:pt x="0" y="0"/>
                </a:moveTo>
                <a:lnTo>
                  <a:pt x="10524652" y="0"/>
                </a:lnTo>
                <a:lnTo>
                  <a:pt x="10524652" y="4039488"/>
                </a:lnTo>
                <a:lnTo>
                  <a:pt x="0" y="4039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6113" y="6157650"/>
            <a:ext cx="10534404" cy="3720512"/>
          </a:xfrm>
          <a:custGeom>
            <a:avLst/>
            <a:gdLst/>
            <a:ahLst/>
            <a:cxnLst/>
            <a:rect r="r" b="b" t="t" l="l"/>
            <a:pathLst>
              <a:path h="3720512" w="10534404">
                <a:moveTo>
                  <a:pt x="0" y="0"/>
                </a:moveTo>
                <a:lnTo>
                  <a:pt x="10534404" y="0"/>
                </a:lnTo>
                <a:lnTo>
                  <a:pt x="10534404" y="3720512"/>
                </a:lnTo>
                <a:lnTo>
                  <a:pt x="0" y="37205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63858" y="561977"/>
            <a:ext cx="5235935" cy="93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7"/>
              </a:lnSpc>
              <a:spcBef>
                <a:spcPct val="0"/>
              </a:spcBef>
            </a:pPr>
            <a:r>
              <a:rPr lang="en-US" sz="8676">
                <a:solidFill>
                  <a:srgbClr val="6866E1"/>
                </a:solidFill>
                <a:latin typeface="Computer Says No"/>
              </a:rPr>
              <a:t>01. LÝ THUYẾT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29920" y="3252654"/>
            <a:ext cx="6312971" cy="596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1"/>
              </a:lnSpc>
            </a:pPr>
            <a:r>
              <a:rPr lang="en-US" sz="3479">
                <a:solidFill>
                  <a:srgbClr val="FFFFFF"/>
                </a:solidFill>
                <a:latin typeface="Saira Light"/>
              </a:rPr>
              <a:t>-Arduino: Gửi tín hiệu bắt đầu.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129920" y="3989453"/>
            <a:ext cx="6472169" cy="180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3479" strike="noStrike" u="none">
                <a:solidFill>
                  <a:srgbClr val="FFFFFF"/>
                </a:solidFill>
                <a:latin typeface="Saira Light"/>
              </a:rPr>
              <a:t>-HDT: Đổi sang chế độ làm việc, chờ Arduino hoàn thành tín hiệu.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29920" y="5939417"/>
            <a:ext cx="6472169" cy="58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3479" strike="noStrike" u="none">
                <a:solidFill>
                  <a:srgbClr val="FFFFFF"/>
                </a:solidFill>
                <a:latin typeface="Saira Light"/>
              </a:rPr>
              <a:t>-Arduino: Hoàn thành tín hiệu.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129920" y="6670182"/>
            <a:ext cx="6472169" cy="1197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3479" strike="noStrike" u="none">
                <a:solidFill>
                  <a:srgbClr val="FFFFFF"/>
                </a:solidFill>
                <a:latin typeface="Saira Light"/>
              </a:rPr>
              <a:t>-HDT: Gửi tín hiệu hồi tiếp gồm 40 bit dữ liệu.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129920" y="8220096"/>
            <a:ext cx="6472169" cy="587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71"/>
              </a:lnSpc>
              <a:spcBef>
                <a:spcPct val="0"/>
              </a:spcBef>
            </a:pPr>
            <a:r>
              <a:rPr lang="en-US" sz="3479" strike="noStrike" u="none">
                <a:solidFill>
                  <a:srgbClr val="FFFFFF"/>
                </a:solidFill>
                <a:latin typeface="Saira Light"/>
              </a:rPr>
              <a:t>-Arduino: Xử lí tín hiệu.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811039" y="463618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35688" y="1493053"/>
            <a:ext cx="3381631" cy="877081"/>
            <a:chOff x="0" y="0"/>
            <a:chExt cx="890635" cy="231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0635" cy="231001"/>
            </a:xfrm>
            <a:custGeom>
              <a:avLst/>
              <a:gdLst/>
              <a:ahLst/>
              <a:cxnLst/>
              <a:rect r="r" b="b" t="t" l="l"/>
              <a:pathLst>
                <a:path h="231001" w="890635">
                  <a:moveTo>
                    <a:pt x="0" y="0"/>
                  </a:moveTo>
                  <a:lnTo>
                    <a:pt x="890635" y="0"/>
                  </a:lnTo>
                  <a:lnTo>
                    <a:pt x="890635" y="231001"/>
                  </a:lnTo>
                  <a:lnTo>
                    <a:pt x="0" y="231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890635" cy="39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002"/>
                </a:lnSpc>
                <a:spcBef>
                  <a:spcPct val="0"/>
                </a:spcBef>
              </a:pPr>
              <a:r>
                <a:rPr lang="en-US" sz="3088">
                  <a:solidFill>
                    <a:srgbClr val="FFFFFF"/>
                  </a:solidFill>
                  <a:latin typeface="Poppins Bold"/>
                </a:rPr>
                <a:t>Xử lý dữ liệu</a:t>
              </a:r>
            </a:p>
          </p:txBody>
        </p:sp>
      </p:grpSp>
      <p:sp>
        <p:nvSpPr>
          <p:cNvPr name="AutoShape 8" id="8"/>
          <p:cNvSpPr/>
          <p:nvPr/>
        </p:nvSpPr>
        <p:spPr>
          <a:xfrm>
            <a:off x="1449485" y="4655230"/>
            <a:ext cx="254945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>
            <a:off x="4695605" y="4636180"/>
            <a:ext cx="254945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7713989" y="4617130"/>
            <a:ext cx="254945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11005350" y="4617130"/>
            <a:ext cx="254945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14296712" y="4598080"/>
            <a:ext cx="254945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449485" y="5875153"/>
            <a:ext cx="5748382" cy="0"/>
          </a:xfrm>
          <a:prstGeom prst="line">
            <a:avLst/>
          </a:prstGeom>
          <a:ln cap="flat" w="38100">
            <a:solidFill>
              <a:srgbClr val="FFFFF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7713989" y="5856103"/>
            <a:ext cx="5748382" cy="0"/>
          </a:xfrm>
          <a:prstGeom prst="line">
            <a:avLst/>
          </a:prstGeom>
          <a:ln cap="flat" w="38100">
            <a:solidFill>
              <a:srgbClr val="FFFFFF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Freeform 15" id="15"/>
          <p:cNvSpPr/>
          <p:nvPr/>
        </p:nvSpPr>
        <p:spPr>
          <a:xfrm flipH="true" flipV="false" rot="0">
            <a:off x="-472739" y="6172200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5198484" y="0"/>
                </a:moveTo>
                <a:lnTo>
                  <a:pt x="0" y="0"/>
                </a:lnTo>
                <a:lnTo>
                  <a:pt x="0" y="8229600"/>
                </a:lnTo>
                <a:lnTo>
                  <a:pt x="5198484" y="8229600"/>
                </a:lnTo>
                <a:lnTo>
                  <a:pt x="5198484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700" y="7075303"/>
            <a:ext cx="1502941" cy="1828800"/>
          </a:xfrm>
          <a:custGeom>
            <a:avLst/>
            <a:gdLst/>
            <a:ahLst/>
            <a:cxnLst/>
            <a:rect r="r" b="b" t="t" l="l"/>
            <a:pathLst>
              <a:path h="1828800" w="1502941">
                <a:moveTo>
                  <a:pt x="0" y="0"/>
                </a:moveTo>
                <a:lnTo>
                  <a:pt x="1502941" y="0"/>
                </a:lnTo>
                <a:lnTo>
                  <a:pt x="1502941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984308">
            <a:off x="10007622" y="7525934"/>
            <a:ext cx="601802" cy="1553948"/>
          </a:xfrm>
          <a:custGeom>
            <a:avLst/>
            <a:gdLst/>
            <a:ahLst/>
            <a:cxnLst/>
            <a:rect r="r" b="b" t="t" l="l"/>
            <a:pathLst>
              <a:path h="1553948" w="601802">
                <a:moveTo>
                  <a:pt x="0" y="0"/>
                </a:moveTo>
                <a:lnTo>
                  <a:pt x="601802" y="0"/>
                </a:lnTo>
                <a:lnTo>
                  <a:pt x="601802" y="1553949"/>
                </a:lnTo>
                <a:lnTo>
                  <a:pt x="0" y="1553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3858" y="561977"/>
            <a:ext cx="5235935" cy="93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7"/>
              </a:lnSpc>
              <a:spcBef>
                <a:spcPct val="0"/>
              </a:spcBef>
            </a:pPr>
            <a:r>
              <a:rPr lang="en-US" sz="8676">
                <a:solidFill>
                  <a:srgbClr val="6866E1"/>
                </a:solidFill>
                <a:latin typeface="Computer Says No"/>
              </a:rPr>
              <a:t>01. LÝ THUYẾT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76140" y="2770989"/>
            <a:ext cx="1105119" cy="530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118">
                <a:solidFill>
                  <a:srgbClr val="FFFFFF"/>
                </a:solidFill>
                <a:latin typeface="Noto Sans Bold"/>
              </a:rPr>
              <a:t>Ví dụ: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38313" y="3682094"/>
            <a:ext cx="2276475" cy="67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</a:pPr>
            <a:r>
              <a:rPr lang="en-US" sz="3918">
                <a:solidFill>
                  <a:srgbClr val="FFFFFF"/>
                </a:solidFill>
                <a:latin typeface="Noto Sans Bold"/>
              </a:rPr>
              <a:t>00110101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95605" y="3682094"/>
            <a:ext cx="2276475" cy="67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</a:pPr>
            <a:r>
              <a:rPr lang="en-US" sz="3918">
                <a:solidFill>
                  <a:srgbClr val="FFFFFF"/>
                </a:solidFill>
                <a:latin typeface="Noto Sans Bold"/>
              </a:rPr>
              <a:t>00000000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005350" y="3682094"/>
            <a:ext cx="2276475" cy="67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</a:pPr>
            <a:r>
              <a:rPr lang="en-US" sz="3918">
                <a:solidFill>
                  <a:srgbClr val="FFFFFF"/>
                </a:solidFill>
                <a:latin typeface="Noto Sans Bold"/>
              </a:rPr>
              <a:t>00000000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850477" y="3682094"/>
            <a:ext cx="2276475" cy="67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</a:pPr>
            <a:r>
              <a:rPr lang="en-US" sz="3918">
                <a:solidFill>
                  <a:srgbClr val="FFFFFF"/>
                </a:solidFill>
                <a:latin typeface="Noto Sans Bold"/>
              </a:rPr>
              <a:t>00011000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433201" y="3682094"/>
            <a:ext cx="2276475" cy="67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</a:pPr>
            <a:r>
              <a:rPr lang="en-US" sz="3918">
                <a:solidFill>
                  <a:srgbClr val="FFFFFF"/>
                </a:solidFill>
                <a:latin typeface="Noto Sans Bold"/>
              </a:rPr>
              <a:t>01001101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468668" y="4849872"/>
            <a:ext cx="2458045" cy="53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118">
                <a:solidFill>
                  <a:srgbClr val="FFFFFF"/>
                </a:solidFill>
                <a:latin typeface="Noto Sans"/>
              </a:rPr>
              <a:t>Phần nguyên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7850477" y="4849872"/>
            <a:ext cx="2458045" cy="53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118">
                <a:solidFill>
                  <a:srgbClr val="FFFFFF"/>
                </a:solidFill>
                <a:latin typeface="Noto Sans"/>
              </a:rPr>
              <a:t>Phần nguyên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4655525" y="4849872"/>
            <a:ext cx="2542342" cy="53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118">
                <a:solidFill>
                  <a:srgbClr val="FFFFFF"/>
                </a:solidFill>
                <a:latin typeface="Noto Sans"/>
              </a:rPr>
              <a:t>Phần phân số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012461" y="4849872"/>
            <a:ext cx="2542342" cy="53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118">
                <a:solidFill>
                  <a:srgbClr val="FFFFFF"/>
                </a:solidFill>
                <a:latin typeface="Noto Sans"/>
              </a:rPr>
              <a:t>Phần phân số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33992" y="6065653"/>
            <a:ext cx="2613898" cy="53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118">
                <a:solidFill>
                  <a:srgbClr val="FFFFFF"/>
                </a:solidFill>
                <a:latin typeface="Noto Sans"/>
              </a:rPr>
              <a:t>Dữ liệu độ ẩm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164168" y="6065653"/>
            <a:ext cx="2979420" cy="53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118">
                <a:solidFill>
                  <a:srgbClr val="FFFFFF"/>
                </a:solidFill>
                <a:latin typeface="Noto Sans"/>
              </a:rPr>
              <a:t>Dữ liệu nhiệt độ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278988" y="5323102"/>
            <a:ext cx="2593538" cy="530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118">
                <a:solidFill>
                  <a:srgbClr val="FFFFFF"/>
                </a:solidFill>
                <a:latin typeface="Noto Sans"/>
              </a:rPr>
              <a:t>Phần kiểm tra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814788" y="7986682"/>
            <a:ext cx="4732854" cy="67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86"/>
              </a:lnSpc>
            </a:pPr>
            <a:r>
              <a:rPr lang="en-US" sz="3918">
                <a:solidFill>
                  <a:srgbClr val="FFFFFF"/>
                </a:solidFill>
                <a:latin typeface="Noto Sans Bold"/>
              </a:rPr>
              <a:t>53     0     24     0    77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636189" y="6919882"/>
            <a:ext cx="4459637" cy="1082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66"/>
              </a:lnSpc>
            </a:pPr>
            <a:r>
              <a:rPr lang="en-US" sz="3118">
                <a:solidFill>
                  <a:srgbClr val="FFFFFF"/>
                </a:solidFill>
                <a:latin typeface="Noto Sans Bold"/>
              </a:rPr>
              <a:t>Kiểm tra:</a:t>
            </a:r>
            <a:r>
              <a:rPr lang="en-US" sz="3118">
                <a:solidFill>
                  <a:srgbClr val="FFFFFF"/>
                </a:solidFill>
                <a:latin typeface="Noto Sans"/>
              </a:rPr>
              <a:t> 53 + 24 = 77 =&gt; Kết quả đúng!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1749180" y="8402761"/>
            <a:ext cx="3862030" cy="1258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66"/>
              </a:lnSpc>
            </a:pPr>
            <a:r>
              <a:rPr lang="en-US" sz="3118">
                <a:solidFill>
                  <a:srgbClr val="FFFFFF"/>
                </a:solidFill>
                <a:latin typeface="Noto Sans Bold"/>
              </a:rPr>
              <a:t>Độ ẩm:</a:t>
            </a:r>
            <a:r>
              <a:rPr lang="en-US" sz="3118">
                <a:solidFill>
                  <a:srgbClr val="FFFFFF"/>
                </a:solidFill>
                <a:latin typeface="Noto Sans"/>
              </a:rPr>
              <a:t>      53,0% RH</a:t>
            </a:r>
          </a:p>
          <a:p>
            <a:pPr>
              <a:lnSpc>
                <a:spcPts val="7142"/>
              </a:lnSpc>
            </a:pPr>
            <a:r>
              <a:rPr lang="en-US" sz="3118">
                <a:solidFill>
                  <a:srgbClr val="FFFFFF"/>
                </a:solidFill>
                <a:latin typeface="Noto Sans Bold"/>
              </a:rPr>
              <a:t>Nhiệt độ:</a:t>
            </a:r>
            <a:r>
              <a:rPr lang="en-US" sz="3118">
                <a:solidFill>
                  <a:srgbClr val="FFFFFF"/>
                </a:solidFill>
                <a:latin typeface="Noto Sans"/>
              </a:rPr>
              <a:t>  24,0 độ C 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9874833" y="-1454548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2"/>
                </a:lnTo>
                <a:lnTo>
                  <a:pt x="0" y="418414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63126" y="1493053"/>
            <a:ext cx="2452152" cy="877081"/>
            <a:chOff x="0" y="0"/>
            <a:chExt cx="645834" cy="231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45834" cy="231001"/>
            </a:xfrm>
            <a:custGeom>
              <a:avLst/>
              <a:gdLst/>
              <a:ahLst/>
              <a:cxnLst/>
              <a:rect r="r" b="b" t="t" l="l"/>
              <a:pathLst>
                <a:path h="231001" w="645834">
                  <a:moveTo>
                    <a:pt x="0" y="0"/>
                  </a:moveTo>
                  <a:lnTo>
                    <a:pt x="645834" y="0"/>
                  </a:lnTo>
                  <a:lnTo>
                    <a:pt x="645834" y="231001"/>
                  </a:lnTo>
                  <a:lnTo>
                    <a:pt x="0" y="231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61925"/>
              <a:ext cx="645834" cy="39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0" indent="0" lvl="1">
                <a:lnSpc>
                  <a:spcPts val="5002"/>
                </a:lnSpc>
                <a:spcBef>
                  <a:spcPct val="0"/>
                </a:spcBef>
              </a:pPr>
              <a:r>
                <a:rPr lang="en-US" sz="3088">
                  <a:solidFill>
                    <a:srgbClr val="FFFFFF"/>
                  </a:solidFill>
                  <a:latin typeface="Poppins Bold"/>
                </a:rPr>
                <a:t>a. Linh kiện 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5400000">
            <a:off x="-2476172" y="6074206"/>
            <a:ext cx="12883751" cy="5926525"/>
          </a:xfrm>
          <a:custGeom>
            <a:avLst/>
            <a:gdLst/>
            <a:ahLst/>
            <a:cxnLst/>
            <a:rect r="r" b="b" t="t" l="l"/>
            <a:pathLst>
              <a:path h="5926525" w="12883751">
                <a:moveTo>
                  <a:pt x="0" y="0"/>
                </a:moveTo>
                <a:lnTo>
                  <a:pt x="12883751" y="0"/>
                </a:lnTo>
                <a:lnTo>
                  <a:pt x="12883751" y="5926526"/>
                </a:lnTo>
                <a:lnTo>
                  <a:pt x="0" y="59265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2441" y="2833255"/>
            <a:ext cx="5926525" cy="5926525"/>
          </a:xfrm>
          <a:custGeom>
            <a:avLst/>
            <a:gdLst/>
            <a:ahLst/>
            <a:cxnLst/>
            <a:rect r="r" b="b" t="t" l="l"/>
            <a:pathLst>
              <a:path h="5926525" w="5926525">
                <a:moveTo>
                  <a:pt x="0" y="0"/>
                </a:moveTo>
                <a:lnTo>
                  <a:pt x="5926526" y="0"/>
                </a:lnTo>
                <a:lnTo>
                  <a:pt x="5926526" y="5926526"/>
                </a:lnTo>
                <a:lnTo>
                  <a:pt x="0" y="59265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5837298" y="4662439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4186319" y="5560046"/>
            <a:ext cx="10979453" cy="5050548"/>
          </a:xfrm>
          <a:custGeom>
            <a:avLst/>
            <a:gdLst/>
            <a:ahLst/>
            <a:cxnLst/>
            <a:rect r="r" b="b" t="t" l="l"/>
            <a:pathLst>
              <a:path h="5050548" w="10979453">
                <a:moveTo>
                  <a:pt x="0" y="0"/>
                </a:moveTo>
                <a:lnTo>
                  <a:pt x="10979453" y="0"/>
                </a:lnTo>
                <a:lnTo>
                  <a:pt x="10979453" y="5050548"/>
                </a:lnTo>
                <a:lnTo>
                  <a:pt x="0" y="50505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53727">
            <a:off x="7164985" y="3297516"/>
            <a:ext cx="4797108" cy="4797108"/>
          </a:xfrm>
          <a:custGeom>
            <a:avLst/>
            <a:gdLst/>
            <a:ahLst/>
            <a:cxnLst/>
            <a:rect r="r" b="b" t="t" l="l"/>
            <a:pathLst>
              <a:path h="4797108" w="4797108">
                <a:moveTo>
                  <a:pt x="0" y="0"/>
                </a:moveTo>
                <a:lnTo>
                  <a:pt x="4797108" y="0"/>
                </a:lnTo>
                <a:lnTo>
                  <a:pt x="4797108" y="4797109"/>
                </a:lnTo>
                <a:lnTo>
                  <a:pt x="0" y="479710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9088236" y="5914797"/>
            <a:ext cx="12341330" cy="5677012"/>
          </a:xfrm>
          <a:custGeom>
            <a:avLst/>
            <a:gdLst/>
            <a:ahLst/>
            <a:cxnLst/>
            <a:rect r="r" b="b" t="t" l="l"/>
            <a:pathLst>
              <a:path h="5677012" w="12341330">
                <a:moveTo>
                  <a:pt x="0" y="0"/>
                </a:moveTo>
                <a:lnTo>
                  <a:pt x="12341329" y="0"/>
                </a:lnTo>
                <a:lnTo>
                  <a:pt x="12341329" y="5677012"/>
                </a:lnTo>
                <a:lnTo>
                  <a:pt x="0" y="5677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428754">
            <a:off x="12531897" y="3140847"/>
            <a:ext cx="5631354" cy="5555288"/>
          </a:xfrm>
          <a:custGeom>
            <a:avLst/>
            <a:gdLst/>
            <a:ahLst/>
            <a:cxnLst/>
            <a:rect r="r" b="b" t="t" l="l"/>
            <a:pathLst>
              <a:path h="5555288" w="5631354">
                <a:moveTo>
                  <a:pt x="0" y="0"/>
                </a:moveTo>
                <a:lnTo>
                  <a:pt x="5631353" y="0"/>
                </a:lnTo>
                <a:lnTo>
                  <a:pt x="5631353" y="5555288"/>
                </a:lnTo>
                <a:lnTo>
                  <a:pt x="0" y="555528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65" t="0" r="-2265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63858" y="561977"/>
            <a:ext cx="5235935" cy="93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7"/>
              </a:lnSpc>
              <a:spcBef>
                <a:spcPct val="0"/>
              </a:spcBef>
            </a:pPr>
            <a:r>
              <a:rPr lang="en-US" sz="8676">
                <a:solidFill>
                  <a:srgbClr val="6866E1"/>
                </a:solidFill>
                <a:latin typeface="Computer Says No"/>
              </a:rPr>
              <a:t>02. PHẦN CỨNG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36894" y="8352020"/>
            <a:ext cx="3657621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ARDUINO UNO R3 VÀ CÁP USB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90965" y="8352020"/>
            <a:ext cx="4370160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CẢM BIẾN NHIỆT ĐỘ VÀ ĐỘ ẨM DHT11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073820" y="8352020"/>
            <a:ext cx="4370160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DÂY NỐI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6231164" y="8157460"/>
            <a:ext cx="2056272" cy="2201680"/>
          </a:xfrm>
          <a:custGeom>
            <a:avLst/>
            <a:gdLst/>
            <a:ahLst/>
            <a:cxnLst/>
            <a:rect r="r" b="b" t="t" l="l"/>
            <a:pathLst>
              <a:path h="2201680" w="2056272">
                <a:moveTo>
                  <a:pt x="0" y="0"/>
                </a:moveTo>
                <a:lnTo>
                  <a:pt x="2056272" y="0"/>
                </a:lnTo>
                <a:lnTo>
                  <a:pt x="2056272" y="2201680"/>
                </a:lnTo>
                <a:lnTo>
                  <a:pt x="0" y="22016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-2509012" y="8310014"/>
            <a:ext cx="4837761" cy="2112877"/>
          </a:xfrm>
          <a:custGeom>
            <a:avLst/>
            <a:gdLst/>
            <a:ahLst/>
            <a:cxnLst/>
            <a:rect r="r" b="b" t="t" l="l"/>
            <a:pathLst>
              <a:path h="2112877" w="4837761">
                <a:moveTo>
                  <a:pt x="0" y="0"/>
                </a:moveTo>
                <a:lnTo>
                  <a:pt x="4837760" y="0"/>
                </a:lnTo>
                <a:lnTo>
                  <a:pt x="4837760" y="2112877"/>
                </a:lnTo>
                <a:lnTo>
                  <a:pt x="0" y="2112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3640608" y="-3424508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5" y="0"/>
                </a:lnTo>
                <a:lnTo>
                  <a:pt x="6819965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4932614" y="171452"/>
            <a:ext cx="3164793" cy="2661803"/>
          </a:xfrm>
          <a:custGeom>
            <a:avLst/>
            <a:gdLst/>
            <a:ahLst/>
            <a:cxnLst/>
            <a:rect r="r" b="b" t="t" l="l"/>
            <a:pathLst>
              <a:path h="2661803" w="3164793">
                <a:moveTo>
                  <a:pt x="0" y="0"/>
                </a:moveTo>
                <a:lnTo>
                  <a:pt x="3164792" y="0"/>
                </a:lnTo>
                <a:lnTo>
                  <a:pt x="3164792" y="2661803"/>
                </a:lnTo>
                <a:lnTo>
                  <a:pt x="0" y="26618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66108" y="-1063371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2"/>
                </a:lnTo>
                <a:lnTo>
                  <a:pt x="0" y="4184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64285" y="51435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68991" y="1493053"/>
            <a:ext cx="3775697" cy="877081"/>
            <a:chOff x="0" y="0"/>
            <a:chExt cx="994422" cy="231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94422" cy="231001"/>
            </a:xfrm>
            <a:custGeom>
              <a:avLst/>
              <a:gdLst/>
              <a:ahLst/>
              <a:cxnLst/>
              <a:rect r="r" b="b" t="t" l="l"/>
              <a:pathLst>
                <a:path h="231001" w="994422">
                  <a:moveTo>
                    <a:pt x="0" y="0"/>
                  </a:moveTo>
                  <a:lnTo>
                    <a:pt x="994422" y="0"/>
                  </a:lnTo>
                  <a:lnTo>
                    <a:pt x="994422" y="231001"/>
                  </a:lnTo>
                  <a:lnTo>
                    <a:pt x="0" y="231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994422" cy="39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0" indent="0" lvl="1">
                <a:lnSpc>
                  <a:spcPts val="5002"/>
                </a:lnSpc>
                <a:spcBef>
                  <a:spcPct val="0"/>
                </a:spcBef>
              </a:pPr>
              <a:r>
                <a:rPr lang="en-US" sz="3088">
                  <a:solidFill>
                    <a:srgbClr val="FFFFFF"/>
                  </a:solidFill>
                  <a:latin typeface="Poppins Bold"/>
                </a:rPr>
                <a:t>b. Sơ đồ lắp mạch</a:t>
              </a: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0447301" y="3790048"/>
          <a:ext cx="7315200" cy="411480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Saira"/>
                        </a:rPr>
                        <a:t>Arduino Uno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Saira"/>
                        </a:rPr>
                        <a:t>Cảm biến DHT11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Saira"/>
                        </a:rPr>
                        <a:t>5V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Saira"/>
                        </a:rPr>
                        <a:t>VCC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Saira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Saira"/>
                        </a:rPr>
                        <a:t>GND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87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Saira"/>
                        </a:rPr>
                        <a:t>D4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Saira"/>
                        </a:rPr>
                        <a:t>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9" id="9"/>
          <p:cNvSpPr/>
          <p:nvPr/>
        </p:nvSpPr>
        <p:spPr>
          <a:xfrm flipH="false" flipV="false" rot="0">
            <a:off x="13618107" y="6024303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3" y="0"/>
                </a:lnTo>
                <a:lnTo>
                  <a:pt x="6638823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3858" y="561977"/>
            <a:ext cx="5235935" cy="93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7"/>
              </a:lnSpc>
              <a:spcBef>
                <a:spcPct val="0"/>
              </a:spcBef>
            </a:pPr>
            <a:r>
              <a:rPr lang="en-US" sz="8676">
                <a:solidFill>
                  <a:srgbClr val="6866E1"/>
                </a:solidFill>
                <a:latin typeface="Computer Says No"/>
              </a:rPr>
              <a:t>02. PHẦN CỨNG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512426" y="3489111"/>
            <a:ext cx="9934875" cy="4415737"/>
            <a:chOff x="0" y="0"/>
            <a:chExt cx="13246501" cy="58876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401249"/>
              <a:ext cx="12620484" cy="5486400"/>
            </a:xfrm>
            <a:custGeom>
              <a:avLst/>
              <a:gdLst/>
              <a:ahLst/>
              <a:cxnLst/>
              <a:rect r="r" b="b" t="t" l="l"/>
              <a:pathLst>
                <a:path h="5486400" w="12620484">
                  <a:moveTo>
                    <a:pt x="0" y="0"/>
                  </a:moveTo>
                  <a:lnTo>
                    <a:pt x="12620484" y="0"/>
                  </a:lnTo>
                  <a:lnTo>
                    <a:pt x="12620484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6159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2819414">
              <a:off x="9677053" y="617757"/>
              <a:ext cx="2966800" cy="2937996"/>
            </a:xfrm>
            <a:custGeom>
              <a:avLst/>
              <a:gdLst/>
              <a:ahLst/>
              <a:cxnLst/>
              <a:rect r="r" b="b" t="t" l="l"/>
              <a:pathLst>
                <a:path h="2937996" w="2966800">
                  <a:moveTo>
                    <a:pt x="0" y="0"/>
                  </a:moveTo>
                  <a:lnTo>
                    <a:pt x="2966800" y="0"/>
                  </a:lnTo>
                  <a:lnTo>
                    <a:pt x="2966800" y="2937996"/>
                  </a:lnTo>
                  <a:lnTo>
                    <a:pt x="0" y="29379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858" y="3044707"/>
            <a:ext cx="7358100" cy="5504744"/>
          </a:xfrm>
          <a:custGeom>
            <a:avLst/>
            <a:gdLst/>
            <a:ahLst/>
            <a:cxnLst/>
            <a:rect r="r" b="b" t="t" l="l"/>
            <a:pathLst>
              <a:path h="5504744" w="7358100">
                <a:moveTo>
                  <a:pt x="0" y="0"/>
                </a:moveTo>
                <a:lnTo>
                  <a:pt x="7358100" y="0"/>
                </a:lnTo>
                <a:lnTo>
                  <a:pt x="7358100" y="5504744"/>
                </a:lnTo>
                <a:lnTo>
                  <a:pt x="0" y="5504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2226">
            <a:off x="-489915" y="7112402"/>
            <a:ext cx="2128026" cy="4821079"/>
          </a:xfrm>
          <a:custGeom>
            <a:avLst/>
            <a:gdLst/>
            <a:ahLst/>
            <a:cxnLst/>
            <a:rect r="r" b="b" t="t" l="l"/>
            <a:pathLst>
              <a:path h="4821079" w="2128026">
                <a:moveTo>
                  <a:pt x="0" y="0"/>
                </a:moveTo>
                <a:lnTo>
                  <a:pt x="2128026" y="0"/>
                </a:lnTo>
                <a:lnTo>
                  <a:pt x="2128026" y="4821079"/>
                </a:lnTo>
                <a:lnTo>
                  <a:pt x="0" y="48210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63858" y="1493053"/>
            <a:ext cx="4997641" cy="877081"/>
            <a:chOff x="0" y="0"/>
            <a:chExt cx="1316251" cy="23100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16251" cy="231001"/>
            </a:xfrm>
            <a:custGeom>
              <a:avLst/>
              <a:gdLst/>
              <a:ahLst/>
              <a:cxnLst/>
              <a:rect r="r" b="b" t="t" l="l"/>
              <a:pathLst>
                <a:path h="231001" w="1316251">
                  <a:moveTo>
                    <a:pt x="0" y="0"/>
                  </a:moveTo>
                  <a:lnTo>
                    <a:pt x="1316251" y="0"/>
                  </a:lnTo>
                  <a:lnTo>
                    <a:pt x="1316251" y="231001"/>
                  </a:lnTo>
                  <a:lnTo>
                    <a:pt x="0" y="231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161925"/>
              <a:ext cx="1316251" cy="39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002"/>
                </a:lnSpc>
                <a:spcBef>
                  <a:spcPct val="0"/>
                </a:spcBef>
              </a:pPr>
              <a:r>
                <a:rPr lang="en-US" sz="3088">
                  <a:solidFill>
                    <a:srgbClr val="FFFFFF"/>
                  </a:solidFill>
                  <a:latin typeface="Poppins Bold"/>
                </a:rPr>
                <a:t>a. Cài đặt thư viện DHT11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63858" y="561977"/>
            <a:ext cx="5829875" cy="93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7"/>
              </a:lnSpc>
              <a:spcBef>
                <a:spcPct val="0"/>
              </a:spcBef>
            </a:pPr>
            <a:r>
              <a:rPr lang="en-US" sz="8676">
                <a:solidFill>
                  <a:srgbClr val="6866E1"/>
                </a:solidFill>
                <a:latin typeface="Computer Says No"/>
              </a:rPr>
              <a:t>03. CHƯƠNG TRÌNH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888145" y="4764300"/>
            <a:ext cx="5444189" cy="379200"/>
            <a:chOff x="0" y="0"/>
            <a:chExt cx="1433860" cy="998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33860" cy="99872"/>
            </a:xfrm>
            <a:custGeom>
              <a:avLst/>
              <a:gdLst/>
              <a:ahLst/>
              <a:cxnLst/>
              <a:rect r="r" b="b" t="t" l="l"/>
              <a:pathLst>
                <a:path h="99872" w="1433860">
                  <a:moveTo>
                    <a:pt x="49936" y="0"/>
                  </a:moveTo>
                  <a:lnTo>
                    <a:pt x="1383925" y="0"/>
                  </a:lnTo>
                  <a:cubicBezTo>
                    <a:pt x="1397168" y="0"/>
                    <a:pt x="1409870" y="5261"/>
                    <a:pt x="1419234" y="14626"/>
                  </a:cubicBezTo>
                  <a:cubicBezTo>
                    <a:pt x="1428599" y="23991"/>
                    <a:pt x="1433860" y="36692"/>
                    <a:pt x="1433860" y="49936"/>
                  </a:cubicBezTo>
                  <a:lnTo>
                    <a:pt x="1433860" y="49936"/>
                  </a:lnTo>
                  <a:cubicBezTo>
                    <a:pt x="1433860" y="63180"/>
                    <a:pt x="1428599" y="75881"/>
                    <a:pt x="1419234" y="85246"/>
                  </a:cubicBezTo>
                  <a:cubicBezTo>
                    <a:pt x="1409870" y="94610"/>
                    <a:pt x="1397168" y="99872"/>
                    <a:pt x="1383925" y="99872"/>
                  </a:cubicBezTo>
                  <a:lnTo>
                    <a:pt x="49936" y="99872"/>
                  </a:lnTo>
                  <a:cubicBezTo>
                    <a:pt x="36692" y="99872"/>
                    <a:pt x="23991" y="94610"/>
                    <a:pt x="14626" y="85246"/>
                  </a:cubicBezTo>
                  <a:cubicBezTo>
                    <a:pt x="5261" y="75881"/>
                    <a:pt x="0" y="63180"/>
                    <a:pt x="0" y="49936"/>
                  </a:cubicBezTo>
                  <a:lnTo>
                    <a:pt x="0" y="49936"/>
                  </a:lnTo>
                  <a:cubicBezTo>
                    <a:pt x="0" y="36692"/>
                    <a:pt x="5261" y="23991"/>
                    <a:pt x="14626" y="14626"/>
                  </a:cubicBezTo>
                  <a:cubicBezTo>
                    <a:pt x="23991" y="5261"/>
                    <a:pt x="36692" y="0"/>
                    <a:pt x="499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0000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433860" cy="1379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615755" y="3359456"/>
            <a:ext cx="1046923" cy="464353"/>
            <a:chOff x="0" y="0"/>
            <a:chExt cx="275733" cy="12229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75733" cy="122299"/>
            </a:xfrm>
            <a:custGeom>
              <a:avLst/>
              <a:gdLst/>
              <a:ahLst/>
              <a:cxnLst/>
              <a:rect r="r" b="b" t="t" l="l"/>
              <a:pathLst>
                <a:path h="122299" w="275733">
                  <a:moveTo>
                    <a:pt x="61149" y="0"/>
                  </a:moveTo>
                  <a:lnTo>
                    <a:pt x="214583" y="0"/>
                  </a:lnTo>
                  <a:cubicBezTo>
                    <a:pt x="230801" y="0"/>
                    <a:pt x="246355" y="6443"/>
                    <a:pt x="257823" y="17910"/>
                  </a:cubicBezTo>
                  <a:cubicBezTo>
                    <a:pt x="269290" y="29378"/>
                    <a:pt x="275733" y="44932"/>
                    <a:pt x="275733" y="61149"/>
                  </a:cubicBezTo>
                  <a:lnTo>
                    <a:pt x="275733" y="61149"/>
                  </a:lnTo>
                  <a:cubicBezTo>
                    <a:pt x="275733" y="77367"/>
                    <a:pt x="269290" y="92921"/>
                    <a:pt x="257823" y="104389"/>
                  </a:cubicBezTo>
                  <a:cubicBezTo>
                    <a:pt x="246355" y="115856"/>
                    <a:pt x="230801" y="122299"/>
                    <a:pt x="214583" y="122299"/>
                  </a:cubicBezTo>
                  <a:lnTo>
                    <a:pt x="61149" y="122299"/>
                  </a:lnTo>
                  <a:cubicBezTo>
                    <a:pt x="44932" y="122299"/>
                    <a:pt x="29378" y="115856"/>
                    <a:pt x="17910" y="104389"/>
                  </a:cubicBezTo>
                  <a:cubicBezTo>
                    <a:pt x="6443" y="92921"/>
                    <a:pt x="0" y="77367"/>
                    <a:pt x="0" y="61149"/>
                  </a:cubicBezTo>
                  <a:lnTo>
                    <a:pt x="0" y="61149"/>
                  </a:lnTo>
                  <a:cubicBezTo>
                    <a:pt x="0" y="44932"/>
                    <a:pt x="6443" y="29378"/>
                    <a:pt x="17910" y="17910"/>
                  </a:cubicBezTo>
                  <a:cubicBezTo>
                    <a:pt x="29378" y="6443"/>
                    <a:pt x="44932" y="0"/>
                    <a:pt x="611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0000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75733" cy="1603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7721336" y="2863340"/>
            <a:ext cx="10427529" cy="5867478"/>
          </a:xfrm>
          <a:custGeom>
            <a:avLst/>
            <a:gdLst/>
            <a:ahLst/>
            <a:cxnLst/>
            <a:rect r="r" b="b" t="t" l="l"/>
            <a:pathLst>
              <a:path h="5867478" w="10427529">
                <a:moveTo>
                  <a:pt x="0" y="0"/>
                </a:moveTo>
                <a:lnTo>
                  <a:pt x="10427529" y="0"/>
                </a:lnTo>
                <a:lnTo>
                  <a:pt x="10427529" y="5867478"/>
                </a:lnTo>
                <a:lnTo>
                  <a:pt x="0" y="58674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721336" y="5522477"/>
            <a:ext cx="10356035" cy="1379718"/>
            <a:chOff x="0" y="0"/>
            <a:chExt cx="2727515" cy="3633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27515" cy="363382"/>
            </a:xfrm>
            <a:custGeom>
              <a:avLst/>
              <a:gdLst/>
              <a:ahLst/>
              <a:cxnLst/>
              <a:rect r="r" b="b" t="t" l="l"/>
              <a:pathLst>
                <a:path h="363382" w="2727515">
                  <a:moveTo>
                    <a:pt x="38126" y="0"/>
                  </a:moveTo>
                  <a:lnTo>
                    <a:pt x="2689389" y="0"/>
                  </a:lnTo>
                  <a:cubicBezTo>
                    <a:pt x="2699501" y="0"/>
                    <a:pt x="2709198" y="4017"/>
                    <a:pt x="2716348" y="11167"/>
                  </a:cubicBezTo>
                  <a:cubicBezTo>
                    <a:pt x="2723498" y="18317"/>
                    <a:pt x="2727515" y="28015"/>
                    <a:pt x="2727515" y="38126"/>
                  </a:cubicBezTo>
                  <a:lnTo>
                    <a:pt x="2727515" y="325256"/>
                  </a:lnTo>
                  <a:cubicBezTo>
                    <a:pt x="2727515" y="335368"/>
                    <a:pt x="2723498" y="345065"/>
                    <a:pt x="2716348" y="352216"/>
                  </a:cubicBezTo>
                  <a:cubicBezTo>
                    <a:pt x="2709198" y="359366"/>
                    <a:pt x="2699501" y="363382"/>
                    <a:pt x="2689389" y="363382"/>
                  </a:cubicBezTo>
                  <a:lnTo>
                    <a:pt x="38126" y="363382"/>
                  </a:lnTo>
                  <a:cubicBezTo>
                    <a:pt x="28015" y="363382"/>
                    <a:pt x="18317" y="359366"/>
                    <a:pt x="11167" y="352216"/>
                  </a:cubicBezTo>
                  <a:cubicBezTo>
                    <a:pt x="4017" y="345065"/>
                    <a:pt x="0" y="335368"/>
                    <a:pt x="0" y="325256"/>
                  </a:cubicBezTo>
                  <a:lnTo>
                    <a:pt x="0" y="38126"/>
                  </a:lnTo>
                  <a:cubicBezTo>
                    <a:pt x="0" y="28015"/>
                    <a:pt x="4017" y="18317"/>
                    <a:pt x="11167" y="11167"/>
                  </a:cubicBezTo>
                  <a:cubicBezTo>
                    <a:pt x="18317" y="4017"/>
                    <a:pt x="28015" y="0"/>
                    <a:pt x="381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727515" cy="4014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119462" y="3224352"/>
            <a:ext cx="3632524" cy="442396"/>
            <a:chOff x="0" y="0"/>
            <a:chExt cx="956714" cy="11651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56714" cy="116516"/>
            </a:xfrm>
            <a:custGeom>
              <a:avLst/>
              <a:gdLst/>
              <a:ahLst/>
              <a:cxnLst/>
              <a:rect r="r" b="b" t="t" l="l"/>
              <a:pathLst>
                <a:path h="116516" w="956714">
                  <a:moveTo>
                    <a:pt x="58258" y="0"/>
                  </a:moveTo>
                  <a:lnTo>
                    <a:pt x="898456" y="0"/>
                  </a:lnTo>
                  <a:cubicBezTo>
                    <a:pt x="913907" y="0"/>
                    <a:pt x="928725" y="6138"/>
                    <a:pt x="939651" y="17063"/>
                  </a:cubicBezTo>
                  <a:cubicBezTo>
                    <a:pt x="950576" y="27989"/>
                    <a:pt x="956714" y="42807"/>
                    <a:pt x="956714" y="58258"/>
                  </a:cubicBezTo>
                  <a:lnTo>
                    <a:pt x="956714" y="58258"/>
                  </a:lnTo>
                  <a:cubicBezTo>
                    <a:pt x="956714" y="73709"/>
                    <a:pt x="950576" y="88527"/>
                    <a:pt x="939651" y="99452"/>
                  </a:cubicBezTo>
                  <a:cubicBezTo>
                    <a:pt x="928725" y="110378"/>
                    <a:pt x="913907" y="116516"/>
                    <a:pt x="898456" y="116516"/>
                  </a:cubicBezTo>
                  <a:lnTo>
                    <a:pt x="58258" y="116516"/>
                  </a:lnTo>
                  <a:cubicBezTo>
                    <a:pt x="42807" y="116516"/>
                    <a:pt x="27989" y="110378"/>
                    <a:pt x="17063" y="99452"/>
                  </a:cubicBezTo>
                  <a:cubicBezTo>
                    <a:pt x="6138" y="88527"/>
                    <a:pt x="0" y="73709"/>
                    <a:pt x="0" y="58258"/>
                  </a:cubicBezTo>
                  <a:lnTo>
                    <a:pt x="0" y="58258"/>
                  </a:lnTo>
                  <a:cubicBezTo>
                    <a:pt x="0" y="42807"/>
                    <a:pt x="6138" y="27989"/>
                    <a:pt x="17063" y="17063"/>
                  </a:cubicBezTo>
                  <a:cubicBezTo>
                    <a:pt x="27989" y="6138"/>
                    <a:pt x="42807" y="0"/>
                    <a:pt x="582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F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56714" cy="1546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3858" y="1493053"/>
            <a:ext cx="7140164" cy="877081"/>
            <a:chOff x="0" y="0"/>
            <a:chExt cx="1880537" cy="2310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80537" cy="231001"/>
            </a:xfrm>
            <a:custGeom>
              <a:avLst/>
              <a:gdLst/>
              <a:ahLst/>
              <a:cxnLst/>
              <a:rect r="r" b="b" t="t" l="l"/>
              <a:pathLst>
                <a:path h="231001" w="1880537">
                  <a:moveTo>
                    <a:pt x="0" y="0"/>
                  </a:moveTo>
                  <a:lnTo>
                    <a:pt x="1880537" y="0"/>
                  </a:lnTo>
                  <a:lnTo>
                    <a:pt x="1880537" y="231001"/>
                  </a:lnTo>
                  <a:lnTo>
                    <a:pt x="0" y="2310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lgDash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61925"/>
              <a:ext cx="1880537" cy="3929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5002"/>
                </a:lnSpc>
                <a:spcBef>
                  <a:spcPct val="0"/>
                </a:spcBef>
              </a:pPr>
              <a:r>
                <a:rPr lang="en-US" sz="3088">
                  <a:solidFill>
                    <a:srgbClr val="FFFFFF"/>
                  </a:solidFill>
                  <a:latin typeface="Poppins Bold"/>
                </a:rPr>
                <a:t>b. Chương trình đơn giản với DHT11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68603" y="3519525"/>
            <a:ext cx="7084318" cy="4555107"/>
          </a:xfrm>
          <a:custGeom>
            <a:avLst/>
            <a:gdLst/>
            <a:ahLst/>
            <a:cxnLst/>
            <a:rect r="r" b="b" t="t" l="l"/>
            <a:pathLst>
              <a:path h="4555107" w="7084318">
                <a:moveTo>
                  <a:pt x="0" y="0"/>
                </a:moveTo>
                <a:lnTo>
                  <a:pt x="7084319" y="0"/>
                </a:lnTo>
                <a:lnTo>
                  <a:pt x="7084319" y="4555107"/>
                </a:lnTo>
                <a:lnTo>
                  <a:pt x="0" y="45551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8658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258790" y="3519525"/>
            <a:ext cx="7764273" cy="4555107"/>
          </a:xfrm>
          <a:custGeom>
            <a:avLst/>
            <a:gdLst/>
            <a:ahLst/>
            <a:cxnLst/>
            <a:rect r="r" b="b" t="t" l="l"/>
            <a:pathLst>
              <a:path h="4555107" w="7764273">
                <a:moveTo>
                  <a:pt x="0" y="0"/>
                </a:moveTo>
                <a:lnTo>
                  <a:pt x="7764273" y="0"/>
                </a:lnTo>
                <a:lnTo>
                  <a:pt x="7764273" y="4555107"/>
                </a:lnTo>
                <a:lnTo>
                  <a:pt x="0" y="45551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2145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77932" y="6304242"/>
            <a:ext cx="3510068" cy="3540781"/>
          </a:xfrm>
          <a:custGeom>
            <a:avLst/>
            <a:gdLst/>
            <a:ahLst/>
            <a:cxnLst/>
            <a:rect r="r" b="b" t="t" l="l"/>
            <a:pathLst>
              <a:path h="3540781" w="3510068">
                <a:moveTo>
                  <a:pt x="0" y="0"/>
                </a:moveTo>
                <a:lnTo>
                  <a:pt x="3510068" y="0"/>
                </a:lnTo>
                <a:lnTo>
                  <a:pt x="3510068" y="3540780"/>
                </a:lnTo>
                <a:lnTo>
                  <a:pt x="0" y="35407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63858" y="561977"/>
            <a:ext cx="5829875" cy="931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7"/>
              </a:lnSpc>
              <a:spcBef>
                <a:spcPct val="0"/>
              </a:spcBef>
            </a:pPr>
            <a:r>
              <a:rPr lang="en-US" sz="8676">
                <a:solidFill>
                  <a:srgbClr val="6866E1"/>
                </a:solidFill>
                <a:latin typeface="Computer Says No"/>
              </a:rPr>
              <a:t>03. CHƯƠNG TRÌNH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DAF99OxzJd4</dc:identifier>
  <dcterms:modified xsi:type="dcterms:W3CDTF">2011-08-01T06:04:30Z</dcterms:modified>
  <cp:revision>1</cp:revision>
  <dc:title>VDK:Cảm biến nhiệt dộ &amp; độ ẩm</dc:title>
</cp:coreProperties>
</file>